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60" r:id="rId4"/>
    <p:sldId id="261" r:id="rId5"/>
    <p:sldId id="262" r:id="rId6"/>
    <p:sldId id="263" r:id="rId7"/>
    <p:sldId id="266" r:id="rId8"/>
    <p:sldId id="267" r:id="rId9"/>
    <p:sldId id="259" r:id="rId10"/>
    <p:sldId id="264" r:id="rId11"/>
    <p:sldId id="265" r:id="rId12"/>
    <p:sldId id="258"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28C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49"/>
    <p:restoredTop sz="83498"/>
  </p:normalViewPr>
  <p:slideViewPr>
    <p:cSldViewPr snapToGrid="0">
      <p:cViewPr>
        <p:scale>
          <a:sx n="130" d="100"/>
          <a:sy n="130" d="100"/>
        </p:scale>
        <p:origin x="2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2CE52-7220-DF41-9C75-75263A0EF7DD}" type="datetimeFigureOut">
              <a:rPr lang="en-US" smtClean="0"/>
              <a:t>8/9/25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ED042-5FF9-314D-B798-C13CB8D720A0}" type="slidenum">
              <a:rPr lang="en-US" smtClean="0"/>
              <a:t>‹#›</a:t>
            </a:fld>
            <a:endParaRPr lang="en-US"/>
          </a:p>
        </p:txBody>
      </p:sp>
    </p:spTree>
    <p:extLst>
      <p:ext uri="{BB962C8B-B14F-4D97-AF65-F5344CB8AC3E}">
        <p14:creationId xmlns:p14="http://schemas.microsoft.com/office/powerpoint/2010/main" val="167231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Traditionally, material design relied heavily on trial-and-error experiments, which are costly and slow.</a:t>
            </a:r>
          </a:p>
          <a:p>
            <a:r>
              <a:rPr lang="en-US" sz="1200" dirty="0"/>
              <a:t>In a data-driven workflow, we use computational models to predict material properties and identify promising candidates before any lab work.</a:t>
            </a:r>
          </a:p>
          <a:p>
            <a:r>
              <a:rPr lang="en-US" sz="1200" dirty="0"/>
              <a:t>This integration of computational and experimental steps drastically reduces the design cycle.</a:t>
            </a:r>
          </a:p>
          <a:p>
            <a:r>
              <a:rPr lang="en-US" dirty="0"/>
              <a:t>We use simulations, databases, and ML models to screen thousands or millions of candidates. Instead of starting from scratch each time, models learn from past data to make predictions for new compositions or structures.</a:t>
            </a:r>
          </a:p>
        </p:txBody>
      </p:sp>
      <p:sp>
        <p:nvSpPr>
          <p:cNvPr id="4" name="Slide Number Placeholder 3"/>
          <p:cNvSpPr>
            <a:spLocks noGrp="1"/>
          </p:cNvSpPr>
          <p:nvPr>
            <p:ph type="sldNum" sz="quarter" idx="5"/>
          </p:nvPr>
        </p:nvSpPr>
        <p:spPr/>
        <p:txBody>
          <a:bodyPr/>
          <a:lstStyle/>
          <a:p>
            <a:fld id="{EDEED042-5FF9-314D-B798-C13CB8D720A0}" type="slidenum">
              <a:rPr lang="en-US" smtClean="0"/>
              <a:t>2</a:t>
            </a:fld>
            <a:endParaRPr lang="en-US"/>
          </a:p>
        </p:txBody>
      </p:sp>
    </p:spTree>
    <p:extLst>
      <p:ext uri="{BB962C8B-B14F-4D97-AF65-F5344CB8AC3E}">
        <p14:creationId xmlns:p14="http://schemas.microsoft.com/office/powerpoint/2010/main" val="112800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materials, ML tasks typically fall into three categories:</a:t>
            </a:r>
          </a:p>
          <a:p>
            <a:r>
              <a:rPr lang="en-US" b="1" dirty="0"/>
              <a:t>Property Prediction:</a:t>
            </a:r>
            <a:r>
              <a:rPr lang="en-US" dirty="0"/>
              <a:t> Predicting values like bulk modulus, band gap, thermoelectric conductivities.</a:t>
            </a:r>
          </a:p>
          <a:p>
            <a:r>
              <a:rPr lang="en-US" b="1" dirty="0"/>
              <a:t>Classification:</a:t>
            </a:r>
            <a:r>
              <a:rPr lang="en-US" dirty="0"/>
              <a:t> Categorizing materials—for example, metal vs. semiconductor, or stable vs. unstable phases.</a:t>
            </a:r>
          </a:p>
          <a:p>
            <a:r>
              <a:rPr lang="en-US" b="1" dirty="0"/>
              <a:t>Generative Tasks:</a:t>
            </a:r>
            <a:r>
              <a:rPr lang="en-US" dirty="0"/>
              <a:t> Designing new compositions or structures that meet target properties.</a:t>
            </a:r>
          </a:p>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3</a:t>
            </a:fld>
            <a:endParaRPr lang="en-US"/>
          </a:p>
        </p:txBody>
      </p:sp>
    </p:spTree>
    <p:extLst>
      <p:ext uri="{BB962C8B-B14F-4D97-AF65-F5344CB8AC3E}">
        <p14:creationId xmlns:p14="http://schemas.microsoft.com/office/powerpoint/2010/main" val="301755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approach in QML is the Variational Quantum Classifier. We train a quantum circuit to predict labels for new data.</a:t>
            </a:r>
          </a:p>
          <a:p>
            <a:r>
              <a:rPr lang="en-US" dirty="0"/>
              <a:t>The steps are: encode the data into a quantum state, apply a parameterized circuit (our model), measure, and then optimize those parameters.</a:t>
            </a:r>
          </a:p>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5</a:t>
            </a:fld>
            <a:endParaRPr lang="en-US"/>
          </a:p>
        </p:txBody>
      </p:sp>
    </p:spTree>
    <p:extLst>
      <p:ext uri="{BB962C8B-B14F-4D97-AF65-F5344CB8AC3E}">
        <p14:creationId xmlns:p14="http://schemas.microsoft.com/office/powerpoint/2010/main" val="142858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 is how we translate classical data into quantum states.</a:t>
            </a:r>
          </a:p>
          <a:p>
            <a:r>
              <a:rPr lang="en-US" dirty="0"/>
              <a:t>Common methods: Basis encoding, Amplitude encoding, Angle encoding, and higher-order encoding.</a:t>
            </a:r>
          </a:p>
          <a:p>
            <a:r>
              <a:rPr lang="en-US" dirty="0" err="1"/>
              <a:t>Qiskit</a:t>
            </a:r>
            <a:r>
              <a:rPr lang="en-US" dirty="0"/>
              <a:t> provides built-in feature maps—Z, ZZ, and Pauli feature maps—that combine encoding with some initial entanglement.</a:t>
            </a:r>
          </a:p>
          <a:p>
            <a:r>
              <a:rPr lang="en-US" dirty="0"/>
              <a:t>Choice of encoding impacts how efficiently we represent our data.</a:t>
            </a:r>
          </a:p>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6</a:t>
            </a:fld>
            <a:endParaRPr lang="en-US"/>
          </a:p>
        </p:txBody>
      </p:sp>
    </p:spTree>
    <p:extLst>
      <p:ext uri="{BB962C8B-B14F-4D97-AF65-F5344CB8AC3E}">
        <p14:creationId xmlns:p14="http://schemas.microsoft.com/office/powerpoint/2010/main" val="18116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variational circuit is analogous to layers in a neural network.</a:t>
            </a:r>
          </a:p>
          <a:p>
            <a:r>
              <a:rPr lang="en-US" dirty="0"/>
              <a:t>We take the encoded data, apply rotations (like Y rotations), introduce entanglement, and repeat for multiple layers.</a:t>
            </a:r>
          </a:p>
          <a:p>
            <a:r>
              <a:rPr lang="en-US" dirty="0"/>
              <a:t>The structure is chosen heuristically—there’s no universal best ansatz.</a:t>
            </a:r>
          </a:p>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7</a:t>
            </a:fld>
            <a:endParaRPr lang="en-US"/>
          </a:p>
        </p:txBody>
      </p:sp>
    </p:spTree>
    <p:extLst>
      <p:ext uri="{BB962C8B-B14F-4D97-AF65-F5344CB8AC3E}">
        <p14:creationId xmlns:p14="http://schemas.microsoft.com/office/powerpoint/2010/main" val="408394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update the parameters using optimizers.</a:t>
            </a:r>
          </a:p>
          <a:p>
            <a:r>
              <a:rPr lang="en-US" dirty="0"/>
              <a:t>In this talk, we’ll stick to classical optimizers like COBYLA, L-BFGS-B, and SPSA</a:t>
            </a:r>
          </a:p>
          <a:p>
            <a:r>
              <a:rPr lang="en-US" dirty="0"/>
              <a:t>If we need gradients, we can compute them using the Parameter Shift Rule.</a:t>
            </a:r>
          </a:p>
          <a:p>
            <a:r>
              <a:rPr lang="en-US" dirty="0"/>
              <a:t>This loop—run circuit, compute loss, update parameters—is repeated until convergence.</a:t>
            </a:r>
          </a:p>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9</a:t>
            </a:fld>
            <a:endParaRPr lang="en-US"/>
          </a:p>
        </p:txBody>
      </p:sp>
    </p:spTree>
    <p:extLst>
      <p:ext uri="{BB962C8B-B14F-4D97-AF65-F5344CB8AC3E}">
        <p14:creationId xmlns:p14="http://schemas.microsoft.com/office/powerpoint/2010/main" val="326287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11</a:t>
            </a:fld>
            <a:endParaRPr lang="en-US"/>
          </a:p>
        </p:txBody>
      </p:sp>
    </p:spTree>
    <p:extLst>
      <p:ext uri="{BB962C8B-B14F-4D97-AF65-F5344CB8AC3E}">
        <p14:creationId xmlns:p14="http://schemas.microsoft.com/office/powerpoint/2010/main" val="327545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kernels are powerful for non-linear separations—similar to SVM kernels but in quantum space.</a:t>
            </a:r>
          </a:p>
          <a:p>
            <a:r>
              <a:rPr lang="en-US" dirty="0"/>
              <a:t>Quantum annealing is used for combinatorial optimization problems, often with specialized hardware like D-Wave.</a:t>
            </a:r>
          </a:p>
          <a:p>
            <a:r>
              <a:rPr lang="en-US" dirty="0"/>
              <a:t>Both approaches have their strengths depending on the problem.”</a:t>
            </a:r>
          </a:p>
          <a:p>
            <a:endParaRPr lang="en-US" dirty="0"/>
          </a:p>
          <a:p>
            <a:endParaRPr lang="en-US" dirty="0"/>
          </a:p>
        </p:txBody>
      </p:sp>
      <p:sp>
        <p:nvSpPr>
          <p:cNvPr id="4" name="Slide Number Placeholder 3"/>
          <p:cNvSpPr>
            <a:spLocks noGrp="1"/>
          </p:cNvSpPr>
          <p:nvPr>
            <p:ph type="sldNum" sz="quarter" idx="5"/>
          </p:nvPr>
        </p:nvSpPr>
        <p:spPr/>
        <p:txBody>
          <a:bodyPr/>
          <a:lstStyle/>
          <a:p>
            <a:fld id="{EDEED042-5FF9-314D-B798-C13CB8D720A0}" type="slidenum">
              <a:rPr lang="en-US" smtClean="0"/>
              <a:t>12</a:t>
            </a:fld>
            <a:endParaRPr lang="en-US"/>
          </a:p>
        </p:txBody>
      </p:sp>
    </p:spTree>
    <p:extLst>
      <p:ext uri="{BB962C8B-B14F-4D97-AF65-F5344CB8AC3E}">
        <p14:creationId xmlns:p14="http://schemas.microsoft.com/office/powerpoint/2010/main" val="2506283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55F7-E008-DC70-945B-B2F2C0E3A9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6C539-9F34-2ABE-9DF1-763B54DCC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A81ED-84C9-E638-07DF-D8497968FD4A}"/>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5" name="Footer Placeholder 4">
            <a:extLst>
              <a:ext uri="{FF2B5EF4-FFF2-40B4-BE49-F238E27FC236}">
                <a16:creationId xmlns:a16="http://schemas.microsoft.com/office/drawing/2014/main" id="{CFB49711-581F-9D92-166E-8351116CD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2B0CC-FD44-F9C2-129C-A6484F2B7F64}"/>
              </a:ext>
            </a:extLst>
          </p:cNvPr>
          <p:cNvSpPr>
            <a:spLocks noGrp="1"/>
          </p:cNvSpPr>
          <p:nvPr>
            <p:ph type="sldNum" sz="quarter" idx="12"/>
          </p:nvPr>
        </p:nvSpPr>
        <p:spPr/>
        <p:txBody>
          <a:bodyPr/>
          <a:lstStyle/>
          <a:p>
            <a:fld id="{863BB665-65B6-FA4C-9D44-6DBB3B960B9A}" type="slidenum">
              <a:rPr lang="en-US" smtClean="0"/>
              <a:t>‹#›</a:t>
            </a:fld>
            <a:endParaRPr lang="en-US"/>
          </a:p>
        </p:txBody>
      </p:sp>
      <p:sp>
        <p:nvSpPr>
          <p:cNvPr id="7" name="Oval 6">
            <a:extLst>
              <a:ext uri="{FF2B5EF4-FFF2-40B4-BE49-F238E27FC236}">
                <a16:creationId xmlns:a16="http://schemas.microsoft.com/office/drawing/2014/main" id="{E21D88C0-797E-0399-02A1-2C08FE0DF6B2}"/>
              </a:ext>
            </a:extLst>
          </p:cNvPr>
          <p:cNvSpPr/>
          <p:nvPr userDrawn="1"/>
        </p:nvSpPr>
        <p:spPr>
          <a:xfrm>
            <a:off x="10302241" y="5832958"/>
            <a:ext cx="1051560" cy="1025042"/>
          </a:xfrm>
          <a:prstGeom prst="ellipse">
            <a:avLst/>
          </a:prstGeom>
          <a:blipFill>
            <a:blip r:embed="rId2"/>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51979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335F-0AF0-6DB8-47A2-C362A19BE5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8C3C0B-4745-41A1-F62D-DAAC9ECC2B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6339F-E46F-F898-F9D1-B3E7718DFBD0}"/>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5" name="Footer Placeholder 4">
            <a:extLst>
              <a:ext uri="{FF2B5EF4-FFF2-40B4-BE49-F238E27FC236}">
                <a16:creationId xmlns:a16="http://schemas.microsoft.com/office/drawing/2014/main" id="{0A44F5CF-D6C9-DDE6-6452-1E08591E5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16991-AA77-AB16-F10D-8A072A26DF75}"/>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353640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5A2DB0-D78C-7EA6-6066-988D3B81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1467C8-4927-2AEF-394F-B5C3A4AD31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8CC65-BD43-5D14-6A89-77A81EA72654}"/>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5" name="Footer Placeholder 4">
            <a:extLst>
              <a:ext uri="{FF2B5EF4-FFF2-40B4-BE49-F238E27FC236}">
                <a16:creationId xmlns:a16="http://schemas.microsoft.com/office/drawing/2014/main" id="{785A14B7-8D57-04E9-7CD2-C8B39A12E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74278-3C51-621B-D434-041332AA8B35}"/>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326259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6590-9A18-396C-96C2-86F91E42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47B4D-2473-49A1-42BB-6B893678A3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927A2-F14F-3BC1-4D49-CE150064BD4D}"/>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5" name="Footer Placeholder 4">
            <a:extLst>
              <a:ext uri="{FF2B5EF4-FFF2-40B4-BE49-F238E27FC236}">
                <a16:creationId xmlns:a16="http://schemas.microsoft.com/office/drawing/2014/main" id="{D5DA5019-E1CF-DA0C-7800-3F7029B71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54B35-E4FD-DABC-D624-D7468813F600}"/>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366964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6DD3-A215-A1F5-7285-9B085F1046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86F5F-5E25-E616-6E31-BEE19409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67F368-DBB9-48A6-1CEE-971F3BCB8BB7}"/>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5" name="Footer Placeholder 4">
            <a:extLst>
              <a:ext uri="{FF2B5EF4-FFF2-40B4-BE49-F238E27FC236}">
                <a16:creationId xmlns:a16="http://schemas.microsoft.com/office/drawing/2014/main" id="{114D2D80-D137-7C74-A318-826B324D8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9E465-C7E1-3984-A5E7-FF168A0F6818}"/>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403615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EB0D-53AB-FE3F-C376-C5E47642E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B6D486-33FA-4AF4-F271-73BA4D7A6C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40694-AF14-ACD9-C7F4-E4AB4E71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487017-413E-3385-7520-C6AB0F6ECB53}"/>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6" name="Footer Placeholder 5">
            <a:extLst>
              <a:ext uri="{FF2B5EF4-FFF2-40B4-BE49-F238E27FC236}">
                <a16:creationId xmlns:a16="http://schemas.microsoft.com/office/drawing/2014/main" id="{9EE7FFD9-AB3A-457B-5099-E4E13374B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A7E1-8D3F-6937-D057-02C51A98D8B7}"/>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46361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9A46-837E-562C-D3D3-2244AB8419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950CE3-F54E-9EC3-E01A-DDC8FE8E76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A93BD3-2771-15AE-6B0C-2CBAC4067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9891E0-5F33-A4D2-666A-C89656637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35E9B-A901-625A-F1A2-2DA34B521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3C0031-3AB4-6188-80F6-05D352BB9804}"/>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8" name="Footer Placeholder 7">
            <a:extLst>
              <a:ext uri="{FF2B5EF4-FFF2-40B4-BE49-F238E27FC236}">
                <a16:creationId xmlns:a16="http://schemas.microsoft.com/office/drawing/2014/main" id="{C48A8778-76AC-92A1-E379-590821E7BB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2538B3-B173-9703-9DA8-DBEDA869DBF8}"/>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1789786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5BA8-5D92-2CD6-832B-767AF7E79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32CD84-C13E-8E96-9AB4-F1A8778D7AE2}"/>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4" name="Footer Placeholder 3">
            <a:extLst>
              <a:ext uri="{FF2B5EF4-FFF2-40B4-BE49-F238E27FC236}">
                <a16:creationId xmlns:a16="http://schemas.microsoft.com/office/drawing/2014/main" id="{1B592A16-2DDE-FCDE-3557-2FBBBEB347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56621E-E667-A431-6563-00A1EC6657B9}"/>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400566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FA816-91CF-C3BE-C7AE-63D74769F507}"/>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3" name="Footer Placeholder 2">
            <a:extLst>
              <a:ext uri="{FF2B5EF4-FFF2-40B4-BE49-F238E27FC236}">
                <a16:creationId xmlns:a16="http://schemas.microsoft.com/office/drawing/2014/main" id="{94A778E8-93F4-D160-7B55-6E9D72D1B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40FAF8-7B23-5F86-5B06-9053B9EC73BD}"/>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16160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1843-82E8-D06A-5A3B-ADED12913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801B63-25C4-ED29-EDC3-E862EA83B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D35D1C-8447-9E1C-9404-C9E0EC19B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A06C6-3AC2-1935-52E3-D3743DE0E8D3}"/>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6" name="Footer Placeholder 5">
            <a:extLst>
              <a:ext uri="{FF2B5EF4-FFF2-40B4-BE49-F238E27FC236}">
                <a16:creationId xmlns:a16="http://schemas.microsoft.com/office/drawing/2014/main" id="{97E6800E-3F83-E91E-24EC-12B77D5FB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D69C4-8414-4219-9483-B3F07C2271B8}"/>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1410370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02BF-D30F-DF51-F222-AB222F7F1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FF9AAD-8AD3-1528-D3AB-0CB5B26B6E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AF8CC6-8B38-9747-1EA4-C2578AB8F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03477-159B-7AD0-3542-3838DC8485D3}"/>
              </a:ext>
            </a:extLst>
          </p:cNvPr>
          <p:cNvSpPr>
            <a:spLocks noGrp="1"/>
          </p:cNvSpPr>
          <p:nvPr>
            <p:ph type="dt" sz="half" idx="10"/>
          </p:nvPr>
        </p:nvSpPr>
        <p:spPr/>
        <p:txBody>
          <a:bodyPr/>
          <a:lstStyle/>
          <a:p>
            <a:fld id="{34EB034B-0C50-7B43-82A1-BA507D9C3C34}" type="datetimeFigureOut">
              <a:rPr lang="en-US" smtClean="0"/>
              <a:t>8/9/25</a:t>
            </a:fld>
            <a:endParaRPr lang="en-US"/>
          </a:p>
        </p:txBody>
      </p:sp>
      <p:sp>
        <p:nvSpPr>
          <p:cNvPr id="6" name="Footer Placeholder 5">
            <a:extLst>
              <a:ext uri="{FF2B5EF4-FFF2-40B4-BE49-F238E27FC236}">
                <a16:creationId xmlns:a16="http://schemas.microsoft.com/office/drawing/2014/main" id="{4BFDD042-0CF6-10FE-6B91-D0B6C876D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10BCD-4834-E6EB-1FFF-0D9A9DFC3485}"/>
              </a:ext>
            </a:extLst>
          </p:cNvPr>
          <p:cNvSpPr>
            <a:spLocks noGrp="1"/>
          </p:cNvSpPr>
          <p:nvPr>
            <p:ph type="sldNum" sz="quarter" idx="12"/>
          </p:nvPr>
        </p:nvSpPr>
        <p:spPr/>
        <p:txBody>
          <a:bodyPr/>
          <a:lstStyle/>
          <a:p>
            <a:fld id="{863BB665-65B6-FA4C-9D44-6DBB3B960B9A}" type="slidenum">
              <a:rPr lang="en-US" smtClean="0"/>
              <a:t>‹#›</a:t>
            </a:fld>
            <a:endParaRPr lang="en-US"/>
          </a:p>
        </p:txBody>
      </p:sp>
    </p:spTree>
    <p:extLst>
      <p:ext uri="{BB962C8B-B14F-4D97-AF65-F5344CB8AC3E}">
        <p14:creationId xmlns:p14="http://schemas.microsoft.com/office/powerpoint/2010/main" val="115050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0109A-D201-C212-2F27-74652B1C40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FC10E5-02D2-338D-23F3-64C87AFE5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8C23F-D7AE-2777-7D32-59381F9FC6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B034B-0C50-7B43-82A1-BA507D9C3C34}" type="datetimeFigureOut">
              <a:rPr lang="en-US" smtClean="0"/>
              <a:t>8/9/25</a:t>
            </a:fld>
            <a:endParaRPr lang="en-US"/>
          </a:p>
        </p:txBody>
      </p:sp>
      <p:sp>
        <p:nvSpPr>
          <p:cNvPr id="5" name="Footer Placeholder 4">
            <a:extLst>
              <a:ext uri="{FF2B5EF4-FFF2-40B4-BE49-F238E27FC236}">
                <a16:creationId xmlns:a16="http://schemas.microsoft.com/office/drawing/2014/main" id="{4B1FD05C-D771-9109-1488-E397D123D4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CAF8913-5859-EE18-7C1C-0200C6028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3BB665-65B6-FA4C-9D44-6DBB3B960B9A}" type="slidenum">
              <a:rPr lang="en-US" smtClean="0"/>
              <a:t>‹#›</a:t>
            </a:fld>
            <a:endParaRPr lang="en-US"/>
          </a:p>
        </p:txBody>
      </p:sp>
    </p:spTree>
    <p:extLst>
      <p:ext uri="{BB962C8B-B14F-4D97-AF65-F5344CB8AC3E}">
        <p14:creationId xmlns:p14="http://schemas.microsoft.com/office/powerpoint/2010/main" val="518311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quantum.cloud.ibm.com/docs/en/api/qiskit/qiskit.transpiler.generate_preset_pass_manager"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docs.dwavequantum.com/en/latest/quantum_research/quantum_annealing_intro.htm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quantum.cloud.ibm.com/learning/en/courses/quantum-machine-learning/quantum-kernel-methods"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quantum.cloud.ibm.com/learning/en/courses/quantum-machine-learning/data-encoding#introduction-and-notatio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qiskit-community.github.io/qiskit-machine-learning/apidocs/qiskit_machine_learning.optimizers.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ED4D7-6EB6-C0B1-FF49-BEA73C8958ED}"/>
              </a:ext>
            </a:extLst>
          </p:cNvPr>
          <p:cNvSpPr txBox="1"/>
          <p:nvPr/>
        </p:nvSpPr>
        <p:spPr>
          <a:xfrm>
            <a:off x="2238703" y="2564523"/>
            <a:ext cx="6789682" cy="1077218"/>
          </a:xfrm>
          <a:prstGeom prst="rect">
            <a:avLst/>
          </a:prstGeom>
          <a:noFill/>
        </p:spPr>
        <p:txBody>
          <a:bodyPr wrap="square" rtlCol="0">
            <a:spAutoFit/>
          </a:bodyPr>
          <a:lstStyle/>
          <a:p>
            <a:pPr algn="ctr"/>
            <a:r>
              <a:rPr lang="en-US" sz="3200" dirty="0">
                <a:solidFill>
                  <a:schemeClr val="bg2"/>
                </a:solidFill>
                <a:highlight>
                  <a:srgbClr val="6928C4"/>
                </a:highlight>
                <a:latin typeface="Times New Roman" panose="02020603050405020304" pitchFamily="18" charset="0"/>
                <a:cs typeface="Times New Roman" panose="02020603050405020304" pitchFamily="18" charset="0"/>
              </a:rPr>
              <a:t>Quantum Machine Learning Applications in Material Science</a:t>
            </a:r>
          </a:p>
        </p:txBody>
      </p:sp>
    </p:spTree>
    <p:extLst>
      <p:ext uri="{BB962C8B-B14F-4D97-AF65-F5344CB8AC3E}">
        <p14:creationId xmlns:p14="http://schemas.microsoft.com/office/powerpoint/2010/main" val="69586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1F4B5-04F7-105E-EDF5-4CEFA82B4F1C}"/>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0A0C15B7-0BD0-0CE2-BAC5-1AD404C8A241}"/>
              </a:ext>
            </a:extLst>
          </p:cNvPr>
          <p:cNvSpPr/>
          <p:nvPr/>
        </p:nvSpPr>
        <p:spPr>
          <a:xfrm>
            <a:off x="567267" y="2362200"/>
            <a:ext cx="11176000" cy="1811867"/>
          </a:xfrm>
          <a:prstGeom prst="roundRect">
            <a:avLst/>
          </a:prstGeom>
          <a:solidFill>
            <a:srgbClr val="6928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Times New Roman" panose="02020603050405020304" pitchFamily="18" charset="0"/>
                <a:cs typeface="Times New Roman" panose="02020603050405020304" pitchFamily="18" charset="0"/>
              </a:rPr>
              <a:t>Let’s move to the Jupiter Notebook</a:t>
            </a:r>
          </a:p>
        </p:txBody>
      </p:sp>
    </p:spTree>
    <p:extLst>
      <p:ext uri="{BB962C8B-B14F-4D97-AF65-F5344CB8AC3E}">
        <p14:creationId xmlns:p14="http://schemas.microsoft.com/office/powerpoint/2010/main" val="75598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FF570-F2DD-3809-7B13-BEA64743E02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880D1C0-80D1-C5CA-99CC-9D2DE8FD3A17}"/>
              </a:ext>
            </a:extLst>
          </p:cNvPr>
          <p:cNvSpPr txBox="1"/>
          <p:nvPr/>
        </p:nvSpPr>
        <p:spPr>
          <a:xfrm>
            <a:off x="838200" y="203200"/>
            <a:ext cx="9727343"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Things to remember while using Real Quantum Hardware</a:t>
            </a:r>
          </a:p>
        </p:txBody>
      </p:sp>
      <p:sp>
        <p:nvSpPr>
          <p:cNvPr id="7" name="TextBox 6">
            <a:extLst>
              <a:ext uri="{FF2B5EF4-FFF2-40B4-BE49-F238E27FC236}">
                <a16:creationId xmlns:a16="http://schemas.microsoft.com/office/drawing/2014/main" id="{BE9D234F-7394-6C73-D46B-09C8D797A62E}"/>
              </a:ext>
            </a:extLst>
          </p:cNvPr>
          <p:cNvSpPr txBox="1"/>
          <p:nvPr/>
        </p:nvSpPr>
        <p:spPr>
          <a:xfrm>
            <a:off x="1065246" y="1396456"/>
            <a:ext cx="9727343" cy="336649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Experiment different feature maps and choose the best fit for your dataset (there is no size fits all option)</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Same goes for building the variational circuit. Most of the part in building variational circuit is heuristic.</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Selection of backend (tend to choose the least busy options)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a pass manager to </a:t>
            </a:r>
            <a:r>
              <a:rPr lang="en-US" dirty="0" err="1">
                <a:latin typeface="Times New Roman" panose="02020603050405020304" pitchFamily="18" charset="0"/>
                <a:cs typeface="Times New Roman" panose="02020603050405020304" pitchFamily="18" charset="0"/>
              </a:rPr>
              <a:t>transpile</a:t>
            </a:r>
            <a:r>
              <a:rPr lang="en-US" dirty="0">
                <a:latin typeface="Times New Roman" panose="02020603050405020304" pitchFamily="18" charset="0"/>
                <a:cs typeface="Times New Roman" panose="02020603050405020304" pitchFamily="18" charset="0"/>
              </a:rPr>
              <a:t> both the circuit and the observables to the architecture of the chosen backend.</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B1ADD42-672A-7EE8-A3A2-7F9C18E9F2A3}"/>
              </a:ext>
            </a:extLst>
          </p:cNvPr>
          <p:cNvSpPr txBox="1"/>
          <p:nvPr/>
        </p:nvSpPr>
        <p:spPr>
          <a:xfrm>
            <a:off x="7315200" y="5002104"/>
            <a:ext cx="36279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hlinkClick r:id="rId3"/>
              </a:rPr>
              <a:t>Generate a basic preset pass manager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3139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285B2-2F4A-17C5-0268-40C596ACCFAA}"/>
            </a:ext>
          </a:extLst>
        </p:cNvPr>
        <p:cNvGrpSpPr/>
        <p:nvPr/>
      </p:nvGrpSpPr>
      <p:grpSpPr>
        <a:xfrm>
          <a:off x="0" y="0"/>
          <a:ext cx="0" cy="0"/>
          <a:chOff x="0" y="0"/>
          <a:chExt cx="0" cy="0"/>
        </a:xfrm>
      </p:grpSpPr>
      <p:pic>
        <p:nvPicPr>
          <p:cNvPr id="2052" name="Picture 4" descr="Energy diagram showing the best answer.">
            <a:extLst>
              <a:ext uri="{FF2B5EF4-FFF2-40B4-BE49-F238E27FC236}">
                <a16:creationId xmlns:a16="http://schemas.microsoft.com/office/drawing/2014/main" id="{93DFAE55-560B-7686-D492-D292B4CB1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718" y="3351697"/>
            <a:ext cx="2703243" cy="2278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nealing process's energy diagram shows an external magnetic field being applied to a single qubit, resulting in a higher probability of ending in a classical state of 1.">
            <a:extLst>
              <a:ext uri="{FF2B5EF4-FFF2-40B4-BE49-F238E27FC236}">
                <a16:creationId xmlns:a16="http://schemas.microsoft.com/office/drawing/2014/main" id="{D65FFAAD-5466-BB80-77C6-FC3400000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793" y="2247791"/>
            <a:ext cx="4552122" cy="16679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06873D-DCBF-767E-8491-2EBB4D672DD2}"/>
              </a:ext>
            </a:extLst>
          </p:cNvPr>
          <p:cNvSpPr txBox="1"/>
          <p:nvPr/>
        </p:nvSpPr>
        <p:spPr>
          <a:xfrm>
            <a:off x="499533" y="186268"/>
            <a:ext cx="99314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Different QML Techniques</a:t>
            </a:r>
          </a:p>
        </p:txBody>
      </p:sp>
      <p:sp>
        <p:nvSpPr>
          <p:cNvPr id="3" name="TextBox 2">
            <a:extLst>
              <a:ext uri="{FF2B5EF4-FFF2-40B4-BE49-F238E27FC236}">
                <a16:creationId xmlns:a16="http://schemas.microsoft.com/office/drawing/2014/main" id="{135B6EC9-286C-3DC8-9945-E070F7EA5EC2}"/>
              </a:ext>
            </a:extLst>
          </p:cNvPr>
          <p:cNvSpPr txBox="1"/>
          <p:nvPr/>
        </p:nvSpPr>
        <p:spPr>
          <a:xfrm>
            <a:off x="956733" y="1227667"/>
            <a:ext cx="1011766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Quantum Kernels technique: Mapping the data to a higher dimension, used for Clustering, and classification applications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Quantum Optimization: Using Classical ML techniques with a quantum optimizer</a:t>
            </a:r>
          </a:p>
        </p:txBody>
      </p:sp>
      <p:pic>
        <p:nvPicPr>
          <p:cNvPr id="2054" name="Picture 6" descr="Classical_Review_background_kernel_circuit">
            <a:extLst>
              <a:ext uri="{FF2B5EF4-FFF2-40B4-BE49-F238E27FC236}">
                <a16:creationId xmlns:a16="http://schemas.microsoft.com/office/drawing/2014/main" id="{6FC80174-D1CA-BE0B-9679-C3D794D181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90" r="25326"/>
          <a:stretch>
            <a:fillRect/>
          </a:stretch>
        </p:blipFill>
        <p:spPr bwMode="auto">
          <a:xfrm>
            <a:off x="1117600" y="2365237"/>
            <a:ext cx="4045226" cy="2746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0C6628-4362-D560-A868-00D01E893392}"/>
              </a:ext>
            </a:extLst>
          </p:cNvPr>
          <p:cNvSpPr txBox="1"/>
          <p:nvPr/>
        </p:nvSpPr>
        <p:spPr>
          <a:xfrm>
            <a:off x="1889539" y="5261001"/>
            <a:ext cx="181972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hlinkClick r:id="rId6"/>
              </a:rPr>
              <a:t>Quantum Kernels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B836C8F-8812-CB1C-5C8F-46B895D13E57}"/>
              </a:ext>
            </a:extLst>
          </p:cNvPr>
          <p:cNvSpPr txBox="1"/>
          <p:nvPr/>
        </p:nvSpPr>
        <p:spPr>
          <a:xfrm>
            <a:off x="9291854" y="4742149"/>
            <a:ext cx="2165978" cy="369332"/>
          </a:xfrm>
          <a:prstGeom prst="rect">
            <a:avLst/>
          </a:prstGeom>
          <a:noFill/>
        </p:spPr>
        <p:txBody>
          <a:bodyPr wrap="none" rtlCol="0">
            <a:spAutoFit/>
          </a:bodyPr>
          <a:lstStyle/>
          <a:p>
            <a:r>
              <a:rPr lang="en-US" dirty="0">
                <a:hlinkClick r:id="rId7"/>
              </a:rPr>
              <a:t>Quantum Annealing</a:t>
            </a:r>
            <a:endParaRPr lang="en-US" dirty="0"/>
          </a:p>
        </p:txBody>
      </p:sp>
    </p:spTree>
    <p:extLst>
      <p:ext uri="{BB962C8B-B14F-4D97-AF65-F5344CB8AC3E}">
        <p14:creationId xmlns:p14="http://schemas.microsoft.com/office/powerpoint/2010/main" val="327783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83D0-BF4F-D289-BB64-A7AF5C04D7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950BC3-6272-377D-4922-5B0AEC7F486D}"/>
              </a:ext>
            </a:extLst>
          </p:cNvPr>
          <p:cNvSpPr txBox="1"/>
          <p:nvPr/>
        </p:nvSpPr>
        <p:spPr>
          <a:xfrm>
            <a:off x="721453" y="159391"/>
            <a:ext cx="344677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Acknowledgements</a:t>
            </a:r>
          </a:p>
        </p:txBody>
      </p:sp>
      <p:sp>
        <p:nvSpPr>
          <p:cNvPr id="3" name="TextBox 2">
            <a:extLst>
              <a:ext uri="{FF2B5EF4-FFF2-40B4-BE49-F238E27FC236}">
                <a16:creationId xmlns:a16="http://schemas.microsoft.com/office/drawing/2014/main" id="{9C3D92BE-02F5-E23E-005E-5696B2CDC92F}"/>
              </a:ext>
            </a:extLst>
          </p:cNvPr>
          <p:cNvSpPr txBox="1"/>
          <p:nvPr/>
        </p:nvSpPr>
        <p:spPr>
          <a:xfrm>
            <a:off x="1409351" y="1484852"/>
            <a:ext cx="5074466" cy="2795958"/>
          </a:xfrm>
          <a:prstGeom prst="rect">
            <a:avLst/>
          </a:prstGeom>
          <a:noFill/>
        </p:spPr>
        <p:txBody>
          <a:bodyPr wrap="none" rtlCol="0">
            <a:spAutoFit/>
          </a:bodyPr>
          <a:lstStyle/>
          <a:p>
            <a:pPr>
              <a:lnSpc>
                <a:spcPct val="150000"/>
              </a:lnSpc>
            </a:pPr>
            <a:r>
              <a:rPr lang="en-US" sz="2400" b="1" dirty="0">
                <a:latin typeface="Times New Roman" panose="02020603050405020304" pitchFamily="18" charset="0"/>
                <a:cs typeface="Times New Roman" panose="02020603050405020304" pitchFamily="18" charset="0"/>
              </a:rPr>
              <a:t>IBM Quantum:</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Darren Kwee</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Dr. Meltem Tolunay</a:t>
            </a:r>
          </a:p>
          <a:p>
            <a:pPr marL="285750" indent="-285750">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b="1" dirty="0">
                <a:latin typeface="Times New Roman" panose="02020603050405020304" pitchFamily="18" charset="0"/>
                <a:cs typeface="Times New Roman" panose="02020603050405020304" pitchFamily="18" charset="0"/>
              </a:rPr>
              <a:t>My PhD advisor: </a:t>
            </a:r>
            <a:r>
              <a:rPr lang="en-US" sz="2400" dirty="0">
                <a:latin typeface="Times New Roman" panose="02020603050405020304" pitchFamily="18" charset="0"/>
                <a:cs typeface="Times New Roman" panose="02020603050405020304" pitchFamily="18" charset="0"/>
              </a:rPr>
              <a:t>Dr. </a:t>
            </a:r>
            <a:r>
              <a:rPr lang="en-US" sz="2400" dirty="0" err="1">
                <a:latin typeface="Times New Roman" panose="02020603050405020304" pitchFamily="18" charset="0"/>
                <a:cs typeface="Times New Roman" panose="02020603050405020304" pitchFamily="18" charset="0"/>
              </a:rPr>
              <a:t>Houlong</a:t>
            </a:r>
            <a:r>
              <a:rPr lang="en-US" sz="2400" dirty="0">
                <a:latin typeface="Times New Roman" panose="02020603050405020304" pitchFamily="18" charset="0"/>
                <a:cs typeface="Times New Roman" panose="02020603050405020304" pitchFamily="18" charset="0"/>
              </a:rPr>
              <a:t> Zhuang</a:t>
            </a:r>
          </a:p>
        </p:txBody>
      </p:sp>
    </p:spTree>
    <p:extLst>
      <p:ext uri="{BB962C8B-B14F-4D97-AF65-F5344CB8AC3E}">
        <p14:creationId xmlns:p14="http://schemas.microsoft.com/office/powerpoint/2010/main" val="174481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BEE19-B7AF-FB1D-A6BF-D4BAA4ED40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8D426F-4EB8-6A1E-0D01-12058C38264F}"/>
              </a:ext>
            </a:extLst>
          </p:cNvPr>
          <p:cNvSpPr txBox="1"/>
          <p:nvPr/>
        </p:nvSpPr>
        <p:spPr>
          <a:xfrm>
            <a:off x="4256329" y="2844225"/>
            <a:ext cx="3679342" cy="923330"/>
          </a:xfrm>
          <a:prstGeom prst="rect">
            <a:avLst/>
          </a:prstGeom>
          <a:noFill/>
        </p:spPr>
        <p:txBody>
          <a:bodyPr wrap="none" rtlCol="0">
            <a:spAutoFit/>
          </a:bodyPr>
          <a:lstStyle/>
          <a:p>
            <a:pPr algn="ctr"/>
            <a:r>
              <a:rPr lang="en-US" sz="5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468336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0506-7074-8526-3D42-21B6B0FBF71C}"/>
            </a:ext>
          </a:extLst>
        </p:cNvPr>
        <p:cNvGrpSpPr/>
        <p:nvPr/>
      </p:nvGrpSpPr>
      <p:grpSpPr>
        <a:xfrm>
          <a:off x="0" y="0"/>
          <a:ext cx="0" cy="0"/>
          <a:chOff x="0" y="0"/>
          <a:chExt cx="0" cy="0"/>
        </a:xfrm>
      </p:grpSpPr>
    </p:spTree>
    <p:extLst>
      <p:ext uri="{BB962C8B-B14F-4D97-AF65-F5344CB8AC3E}">
        <p14:creationId xmlns:p14="http://schemas.microsoft.com/office/powerpoint/2010/main" val="275461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5E12A-559F-D8ED-5299-7DFBB8F730D9}"/>
            </a:ext>
          </a:extLst>
        </p:cNvPr>
        <p:cNvGrpSpPr/>
        <p:nvPr/>
      </p:nvGrpSpPr>
      <p:grpSpPr>
        <a:xfrm>
          <a:off x="0" y="0"/>
          <a:ext cx="0" cy="0"/>
          <a:chOff x="0" y="0"/>
          <a:chExt cx="0" cy="0"/>
        </a:xfrm>
      </p:grpSpPr>
      <p:pic>
        <p:nvPicPr>
          <p:cNvPr id="28" name="Picture 27" descr="A diagram of a data processing process&#10;&#10;AI-generated content may be incorrect.">
            <a:extLst>
              <a:ext uri="{FF2B5EF4-FFF2-40B4-BE49-F238E27FC236}">
                <a16:creationId xmlns:a16="http://schemas.microsoft.com/office/drawing/2014/main" id="{82BF11B3-67CB-7309-57F9-2E171B3F5089}"/>
              </a:ext>
            </a:extLst>
          </p:cNvPr>
          <p:cNvPicPr>
            <a:picLocks noChangeAspect="1"/>
          </p:cNvPicPr>
          <p:nvPr/>
        </p:nvPicPr>
        <p:blipFill>
          <a:blip r:embed="rId3"/>
          <a:stretch>
            <a:fillRect/>
          </a:stretch>
        </p:blipFill>
        <p:spPr>
          <a:xfrm>
            <a:off x="4921957" y="1184307"/>
            <a:ext cx="6507976" cy="3618921"/>
          </a:xfrm>
          <a:prstGeom prst="rect">
            <a:avLst/>
          </a:prstGeom>
        </p:spPr>
      </p:pic>
      <p:sp>
        <p:nvSpPr>
          <p:cNvPr id="29" name="TextBox 28">
            <a:extLst>
              <a:ext uri="{FF2B5EF4-FFF2-40B4-BE49-F238E27FC236}">
                <a16:creationId xmlns:a16="http://schemas.microsoft.com/office/drawing/2014/main" id="{1D7E752A-336B-0CA1-EC9D-7D4E540D17AC}"/>
              </a:ext>
            </a:extLst>
          </p:cNvPr>
          <p:cNvSpPr txBox="1"/>
          <p:nvPr/>
        </p:nvSpPr>
        <p:spPr>
          <a:xfrm>
            <a:off x="461777" y="153925"/>
            <a:ext cx="554190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Data-driven discovery workflow</a:t>
            </a:r>
          </a:p>
        </p:txBody>
      </p:sp>
      <p:pic>
        <p:nvPicPr>
          <p:cNvPr id="31" name="Picture 30" descr="A collection of icons with different colors&#10;&#10;AI-generated content may be incorrect.">
            <a:extLst>
              <a:ext uri="{FF2B5EF4-FFF2-40B4-BE49-F238E27FC236}">
                <a16:creationId xmlns:a16="http://schemas.microsoft.com/office/drawing/2014/main" id="{F69F0D82-C1D6-50A2-1991-A94A966CD413}"/>
              </a:ext>
            </a:extLst>
          </p:cNvPr>
          <p:cNvPicPr>
            <a:picLocks noChangeAspect="1"/>
          </p:cNvPicPr>
          <p:nvPr/>
        </p:nvPicPr>
        <p:blipFill>
          <a:blip r:embed="rId4"/>
          <a:stretch>
            <a:fillRect/>
          </a:stretch>
        </p:blipFill>
        <p:spPr>
          <a:xfrm>
            <a:off x="259744" y="1587062"/>
            <a:ext cx="4546600" cy="3048000"/>
          </a:xfrm>
          <a:prstGeom prst="rect">
            <a:avLst/>
          </a:prstGeom>
        </p:spPr>
      </p:pic>
      <p:sp>
        <p:nvSpPr>
          <p:cNvPr id="32" name="TextBox 31">
            <a:extLst>
              <a:ext uri="{FF2B5EF4-FFF2-40B4-BE49-F238E27FC236}">
                <a16:creationId xmlns:a16="http://schemas.microsoft.com/office/drawing/2014/main" id="{FEF40C4B-412F-58DD-6E18-C86BA1C51CE1}"/>
              </a:ext>
            </a:extLst>
          </p:cNvPr>
          <p:cNvSpPr txBox="1"/>
          <p:nvPr/>
        </p:nvSpPr>
        <p:spPr>
          <a:xfrm>
            <a:off x="1713186" y="4740166"/>
            <a:ext cx="297594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Traditional Design Approach</a:t>
            </a:r>
          </a:p>
        </p:txBody>
      </p:sp>
      <p:sp>
        <p:nvSpPr>
          <p:cNvPr id="33" name="TextBox 32">
            <a:extLst>
              <a:ext uri="{FF2B5EF4-FFF2-40B4-BE49-F238E27FC236}">
                <a16:creationId xmlns:a16="http://schemas.microsoft.com/office/drawing/2014/main" id="{CD059F53-84F4-C6A6-4D59-F940FDE3A6A6}"/>
              </a:ext>
            </a:extLst>
          </p:cNvPr>
          <p:cNvSpPr txBox="1"/>
          <p:nvPr/>
        </p:nvSpPr>
        <p:spPr>
          <a:xfrm>
            <a:off x="8408276" y="4950372"/>
            <a:ext cx="22429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Data-driven Approach</a:t>
            </a:r>
          </a:p>
        </p:txBody>
      </p:sp>
    </p:spTree>
    <p:extLst>
      <p:ext uri="{BB962C8B-B14F-4D97-AF65-F5344CB8AC3E}">
        <p14:creationId xmlns:p14="http://schemas.microsoft.com/office/powerpoint/2010/main" val="107132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4062-DE09-90CB-1FF8-8E2A620BE0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BC1193-9057-C3EE-0001-5CA6C4D3AE43}"/>
              </a:ext>
            </a:extLst>
          </p:cNvPr>
          <p:cNvSpPr txBox="1"/>
          <p:nvPr/>
        </p:nvSpPr>
        <p:spPr>
          <a:xfrm>
            <a:off x="685487" y="174626"/>
            <a:ext cx="9057288"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Common Machine Learning tasks in Material Science</a:t>
            </a:r>
          </a:p>
        </p:txBody>
      </p:sp>
      <p:sp>
        <p:nvSpPr>
          <p:cNvPr id="3" name="TextBox 2">
            <a:extLst>
              <a:ext uri="{FF2B5EF4-FFF2-40B4-BE49-F238E27FC236}">
                <a16:creationId xmlns:a16="http://schemas.microsoft.com/office/drawing/2014/main" id="{EE90D59A-23E9-14B0-1856-0097533A76E0}"/>
              </a:ext>
            </a:extLst>
          </p:cNvPr>
          <p:cNvSpPr txBox="1"/>
          <p:nvPr/>
        </p:nvSpPr>
        <p:spPr>
          <a:xfrm>
            <a:off x="777451" y="1209364"/>
            <a:ext cx="8965324" cy="4191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Property Prediction</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Bulk Modulus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Band - gap energy</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Thermo-electric properties (Thermal and Electrical Conductivities)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Classification Task</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screening tasks to identify the category of a material</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Tasks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Create compositions, structures of a certain type of materials based on desirable properties</a:t>
            </a:r>
          </a:p>
        </p:txBody>
      </p:sp>
    </p:spTree>
    <p:extLst>
      <p:ext uri="{BB962C8B-B14F-4D97-AF65-F5344CB8AC3E}">
        <p14:creationId xmlns:p14="http://schemas.microsoft.com/office/powerpoint/2010/main" val="3145414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7F0A-08F0-9103-FA7D-2665AB87F4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49E9C8F-F998-8D4E-B7D4-65C4CC4F011F}"/>
              </a:ext>
            </a:extLst>
          </p:cNvPr>
          <p:cNvPicPr>
            <a:picLocks noChangeAspect="1"/>
          </p:cNvPicPr>
          <p:nvPr/>
        </p:nvPicPr>
        <p:blipFill>
          <a:blip r:embed="rId2"/>
          <a:stretch>
            <a:fillRect/>
          </a:stretch>
        </p:blipFill>
        <p:spPr>
          <a:xfrm>
            <a:off x="310564" y="1459685"/>
            <a:ext cx="3505990" cy="3484655"/>
          </a:xfrm>
          <a:prstGeom prst="rect">
            <a:avLst/>
          </a:prstGeom>
        </p:spPr>
      </p:pic>
      <p:sp>
        <p:nvSpPr>
          <p:cNvPr id="3" name="TextBox 2">
            <a:extLst>
              <a:ext uri="{FF2B5EF4-FFF2-40B4-BE49-F238E27FC236}">
                <a16:creationId xmlns:a16="http://schemas.microsoft.com/office/drawing/2014/main" id="{83ECF079-711A-1D45-23B1-B89835F42031}"/>
              </a:ext>
            </a:extLst>
          </p:cNvPr>
          <p:cNvSpPr txBox="1"/>
          <p:nvPr/>
        </p:nvSpPr>
        <p:spPr>
          <a:xfrm>
            <a:off x="757165" y="173255"/>
            <a:ext cx="4312719"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 General ML Workflow</a:t>
            </a:r>
          </a:p>
        </p:txBody>
      </p:sp>
      <p:grpSp>
        <p:nvGrpSpPr>
          <p:cNvPr id="15" name="Group 14">
            <a:extLst>
              <a:ext uri="{FF2B5EF4-FFF2-40B4-BE49-F238E27FC236}">
                <a16:creationId xmlns:a16="http://schemas.microsoft.com/office/drawing/2014/main" id="{75715EA1-7473-5F4B-419B-470168E9B107}"/>
              </a:ext>
            </a:extLst>
          </p:cNvPr>
          <p:cNvGrpSpPr/>
          <p:nvPr/>
        </p:nvGrpSpPr>
        <p:grpSpPr>
          <a:xfrm>
            <a:off x="3973463" y="1231221"/>
            <a:ext cx="7943235" cy="3713119"/>
            <a:chOff x="4160275" y="1286803"/>
            <a:chExt cx="7943235" cy="3713119"/>
          </a:xfrm>
        </p:grpSpPr>
        <p:sp>
          <p:nvSpPr>
            <p:cNvPr id="4" name="Rounded Rectangle 3">
              <a:extLst>
                <a:ext uri="{FF2B5EF4-FFF2-40B4-BE49-F238E27FC236}">
                  <a16:creationId xmlns:a16="http://schemas.microsoft.com/office/drawing/2014/main" id="{5ECFDBF1-EB0E-233B-F551-72B551B0D435}"/>
                </a:ext>
              </a:extLst>
            </p:cNvPr>
            <p:cNvSpPr/>
            <p:nvPr/>
          </p:nvSpPr>
          <p:spPr>
            <a:xfrm>
              <a:off x="4160275" y="1286803"/>
              <a:ext cx="2235484" cy="1242035"/>
            </a:xfrm>
            <a:prstGeom prst="roundRect">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Training Data:</a:t>
              </a:r>
            </a:p>
            <a:p>
              <a:pPr algn="ctr"/>
              <a:r>
                <a:rPr lang="en-US" sz="2000" i="1" dirty="0" err="1">
                  <a:latin typeface="Times New Roman" panose="02020603050405020304" pitchFamily="18" charset="0"/>
                  <a:cs typeface="Times New Roman" panose="02020603050405020304" pitchFamily="18" charset="0"/>
                </a:rPr>
                <a:t>X</a:t>
              </a:r>
              <a:r>
                <a:rPr lang="en-US" sz="2000" i="1" baseline="-25000" dirty="0" err="1">
                  <a:latin typeface="Times New Roman" panose="02020603050405020304" pitchFamily="18" charset="0"/>
                  <a:cs typeface="Times New Roman" panose="02020603050405020304" pitchFamily="18" charset="0"/>
                </a:rPr>
                <a:t>Train</a:t>
              </a:r>
              <a:endParaRPr lang="en-US" sz="2000" i="1"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E316448F-2D85-985C-EEE8-BC520980FA6E}"/>
                    </a:ext>
                  </a:extLst>
                </p:cNvPr>
                <p:cNvSpPr/>
                <p:nvPr/>
              </p:nvSpPr>
              <p:spPr>
                <a:xfrm>
                  <a:off x="6874103" y="1286805"/>
                  <a:ext cx="2235484" cy="1242035"/>
                </a:xfrm>
                <a:prstGeom prst="roundRect">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Model:</a:t>
                  </a:r>
                </a:p>
                <a:p>
                  <a:pPr algn="ctr"/>
                  <a:r>
                    <a:rPr lang="en-US" sz="2000" i="1" dirty="0">
                      <a:latin typeface="Times New Roman" panose="02020603050405020304" pitchFamily="18" charset="0"/>
                      <a:cs typeface="Times New Roman" panose="02020603050405020304" pitchFamily="18" charset="0"/>
                    </a:rPr>
                    <a:t>f(</a:t>
                  </a:r>
                  <a:r>
                    <a:rPr lang="en-US" sz="2000" i="1" dirty="0" err="1">
                      <a:latin typeface="Times New Roman" panose="02020603050405020304" pitchFamily="18" charset="0"/>
                      <a:cs typeface="Times New Roman" panose="02020603050405020304" pitchFamily="18" charset="0"/>
                    </a:rPr>
                    <a:t>X</a:t>
                  </a:r>
                  <a:r>
                    <a:rPr lang="en-US" sz="2000" i="1" baseline="-25000" dirty="0" err="1">
                      <a:latin typeface="Times New Roman" panose="02020603050405020304" pitchFamily="18" charset="0"/>
                      <a:cs typeface="Times New Roman" panose="02020603050405020304" pitchFamily="18" charset="0"/>
                    </a:rPr>
                    <a:t>train</a:t>
                  </a:r>
                  <a:r>
                    <a:rPr lang="en-US" sz="2000" i="1" baseline="-25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θ</a:t>
                  </a:r>
                  <a:r>
                    <a:rPr lang="en-US" sz="2000" i="1"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000" i="1" dirty="0" smtClean="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𝑦</m:t>
                          </m:r>
                        </m:e>
                      </m:acc>
                    </m:oMath>
                  </a14:m>
                  <a:endParaRPr lang="en-US" sz="2000" i="1" dirty="0">
                    <a:latin typeface="Times New Roman" panose="02020603050405020304" pitchFamily="18" charset="0"/>
                    <a:cs typeface="Times New Roman" panose="02020603050405020304" pitchFamily="18" charset="0"/>
                  </a:endParaRPr>
                </a:p>
              </p:txBody>
            </p:sp>
          </mc:Choice>
          <mc:Fallback>
            <p:sp>
              <p:nvSpPr>
                <p:cNvPr id="5" name="Rounded Rectangle 4">
                  <a:extLst>
                    <a:ext uri="{FF2B5EF4-FFF2-40B4-BE49-F238E27FC236}">
                      <a16:creationId xmlns:a16="http://schemas.microsoft.com/office/drawing/2014/main" id="{E316448F-2D85-985C-EEE8-BC520980FA6E}"/>
                    </a:ext>
                  </a:extLst>
                </p:cNvPr>
                <p:cNvSpPr>
                  <a:spLocks noRot="1" noChangeAspect="1" noMove="1" noResize="1" noEditPoints="1" noAdjustHandles="1" noChangeArrowheads="1" noChangeShapeType="1" noTextEdit="1"/>
                </p:cNvSpPr>
                <p:nvPr/>
              </p:nvSpPr>
              <p:spPr>
                <a:xfrm>
                  <a:off x="6874103" y="1286805"/>
                  <a:ext cx="2235484" cy="1242035"/>
                </a:xfrm>
                <a:prstGeom prst="roundRect">
                  <a:avLst/>
                </a:prstGeom>
                <a:blipFill>
                  <a:blip r:embed="rId3"/>
                  <a:stretch>
                    <a:fillRect/>
                  </a:stretch>
                </a:blipFill>
                <a:ln>
                  <a:solidFill>
                    <a:srgbClr val="6928C4"/>
                  </a:solidFill>
                </a:ln>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75DED3A5-AAB2-8BA2-41CB-33FBFEC5759B}"/>
                </a:ext>
              </a:extLst>
            </p:cNvPr>
            <p:cNvSpPr/>
            <p:nvPr/>
          </p:nvSpPr>
          <p:spPr>
            <a:xfrm>
              <a:off x="9587931" y="1286804"/>
              <a:ext cx="2235484" cy="1242035"/>
            </a:xfrm>
            <a:prstGeom prst="roundRect">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Cost Function:</a:t>
              </a:r>
            </a:p>
            <a:p>
              <a:pPr algn="ctr"/>
              <a:r>
                <a:rPr lang="en-US" sz="2000" i="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X</a:t>
              </a:r>
              <a:r>
                <a:rPr lang="en-US" sz="2000" i="1" baseline="-25000" dirty="0" err="1">
                  <a:latin typeface="Times New Roman" panose="02020603050405020304" pitchFamily="18" charset="0"/>
                  <a:cs typeface="Times New Roman" panose="02020603050405020304" pitchFamily="18" charset="0"/>
                </a:rPr>
                <a:t>train</a:t>
              </a:r>
              <a:r>
                <a:rPr lang="en-US" sz="2000" i="1" baseline="-25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y</a:t>
              </a:r>
              <a:r>
                <a:rPr lang="en-US" sz="2000"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9A0F9D36-4CE5-137B-75C2-0CA7148BADA1}"/>
                    </a:ext>
                  </a:extLst>
                </p:cNvPr>
                <p:cNvSpPr/>
                <p:nvPr/>
              </p:nvSpPr>
              <p:spPr>
                <a:xfrm>
                  <a:off x="9463548" y="3154512"/>
                  <a:ext cx="2639962" cy="1845410"/>
                </a:xfrm>
                <a:prstGeom prst="roundRect">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Compute gradient:</a:t>
                  </a:r>
                </a:p>
                <a:p>
                  <a:pPr algn="ctr"/>
                  <a:endParaRPr lang="en-US" sz="20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Times New Roman" panose="02020603050405020304" pitchFamily="18" charset="0"/>
                              </a:rPr>
                            </m:ctrlPr>
                          </m:fPr>
                          <m:num>
                            <m:r>
                              <a:rPr lang="en-US" sz="2000" i="1" smtClean="0">
                                <a:latin typeface="Cambria Math" panose="02040503050406030204" pitchFamily="18" charset="0"/>
                                <a:cs typeface="Times New Roman" panose="02020603050405020304" pitchFamily="18" charset="0"/>
                              </a:rPr>
                              <m:t>𝜕</m:t>
                            </m:r>
                            <m:r>
                              <m:rPr>
                                <m:nor/>
                              </m:rPr>
                              <a:rPr lang="en-US" sz="2000" i="1" dirty="0">
                                <a:latin typeface="Times New Roman" panose="02020603050405020304" pitchFamily="18" charset="0"/>
                                <a:cs typeface="Times New Roman" panose="02020603050405020304" pitchFamily="18" charset="0"/>
                              </a:rPr>
                              <m:t>C</m:t>
                            </m:r>
                            <m:r>
                              <m:rPr>
                                <m:nor/>
                              </m:rPr>
                              <a:rPr lang="en-US" sz="2000" dirty="0">
                                <a:latin typeface="Times New Roman" panose="02020603050405020304" pitchFamily="18" charset="0"/>
                                <a:cs typeface="Times New Roman" panose="02020603050405020304" pitchFamily="18" charset="0"/>
                              </a:rPr>
                              <m:t>(</m:t>
                            </m:r>
                            <m:r>
                              <m:rPr>
                                <m:nor/>
                              </m:rPr>
                              <a:rPr lang="en-US" sz="2000" i="1" dirty="0">
                                <a:latin typeface="Times New Roman" panose="02020603050405020304" pitchFamily="18" charset="0"/>
                                <a:cs typeface="Times New Roman" panose="02020603050405020304" pitchFamily="18" charset="0"/>
                              </a:rPr>
                              <m:t>f</m:t>
                            </m:r>
                            <m:r>
                              <m:rPr>
                                <m:nor/>
                              </m:rPr>
                              <a:rPr lang="en-US" sz="2000" dirty="0">
                                <a:latin typeface="Times New Roman" panose="02020603050405020304" pitchFamily="18" charset="0"/>
                                <a:cs typeface="Times New Roman" panose="02020603050405020304" pitchFamily="18" charset="0"/>
                              </a:rPr>
                              <m:t>(</m:t>
                            </m:r>
                            <m:r>
                              <m:rPr>
                                <m:nor/>
                              </m:rPr>
                              <a:rPr lang="en-US" sz="2000" i="1" dirty="0">
                                <a:latin typeface="Times New Roman" panose="02020603050405020304" pitchFamily="18" charset="0"/>
                                <a:cs typeface="Times New Roman" panose="02020603050405020304" pitchFamily="18" charset="0"/>
                              </a:rPr>
                              <m:t>X</m:t>
                            </m:r>
                            <m:r>
                              <m:rPr>
                                <m:nor/>
                              </m:rPr>
                              <a:rPr lang="en-US" sz="2000" i="1" baseline="-25000" dirty="0">
                                <a:latin typeface="Times New Roman" panose="02020603050405020304" pitchFamily="18" charset="0"/>
                                <a:cs typeface="Times New Roman" panose="02020603050405020304" pitchFamily="18" charset="0"/>
                              </a:rPr>
                              <m:t>train</m:t>
                            </m:r>
                            <m:r>
                              <m:rPr>
                                <m:nor/>
                              </m:rPr>
                              <a:rPr lang="en-US" sz="2000" i="1" baseline="-25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m:t>
                            </m:r>
                            <m:r>
                              <m:rPr>
                                <m:nor/>
                              </m:rPr>
                              <a:rPr lang="en-US" sz="2000" i="1" dirty="0">
                                <a:latin typeface="Times New Roman" panose="02020603050405020304" pitchFamily="18" charset="0"/>
                                <a:cs typeface="Times New Roman" panose="02020603050405020304" pitchFamily="18" charset="0"/>
                              </a:rPr>
                              <m:t> </m:t>
                            </m:r>
                            <m:r>
                              <m:rPr>
                                <m:nor/>
                              </m:rPr>
                              <a:rPr lang="en-US" sz="2000" i="1" dirty="0">
                                <a:latin typeface="Times New Roman" panose="02020603050405020304" pitchFamily="18" charset="0"/>
                                <a:cs typeface="Times New Roman" panose="02020603050405020304" pitchFamily="18" charset="0"/>
                              </a:rPr>
                              <m:t>θ</m:t>
                            </m:r>
                            <m:r>
                              <m:rPr>
                                <m:nor/>
                              </m:rPr>
                              <a:rPr lang="en-US" sz="2000" dirty="0">
                                <a:latin typeface="Times New Roman" panose="02020603050405020304" pitchFamily="18" charset="0"/>
                                <a:cs typeface="Times New Roman" panose="02020603050405020304" pitchFamily="18" charset="0"/>
                              </a:rPr>
                              <m:t>)</m:t>
                            </m:r>
                            <m:r>
                              <m:rPr>
                                <m:nor/>
                              </m:rPr>
                              <a:rPr lang="en-US" sz="2000" i="1" dirty="0">
                                <a:latin typeface="Times New Roman" panose="02020603050405020304" pitchFamily="18" charset="0"/>
                                <a:cs typeface="Times New Roman" panose="02020603050405020304" pitchFamily="18" charset="0"/>
                              </a:rPr>
                              <m:t>, </m:t>
                            </m:r>
                            <m:r>
                              <m:rPr>
                                <m:nor/>
                              </m:rPr>
                              <a:rPr lang="en-US" sz="2000" i="1" dirty="0">
                                <a:latin typeface="Times New Roman" panose="02020603050405020304" pitchFamily="18" charset="0"/>
                                <a:cs typeface="Times New Roman" panose="02020603050405020304" pitchFamily="18" charset="0"/>
                              </a:rPr>
                              <m:t>y</m:t>
                            </m:r>
                            <m:r>
                              <m:rPr>
                                <m:nor/>
                              </m:rPr>
                              <a:rPr lang="en-US" sz="2000" dirty="0">
                                <a:latin typeface="Times New Roman" panose="02020603050405020304" pitchFamily="18" charset="0"/>
                                <a:cs typeface="Times New Roman" panose="02020603050405020304" pitchFamily="18" charset="0"/>
                              </a:rPr>
                              <m:t>)</m:t>
                            </m:r>
                          </m:num>
                          <m:den>
                            <m:r>
                              <a:rPr lang="en-US" sz="2000" i="1" smtClean="0">
                                <a:latin typeface="Cambria Math" panose="02040503050406030204" pitchFamily="18" charset="0"/>
                                <a:cs typeface="Times New Roman" panose="02020603050405020304" pitchFamily="18" charset="0"/>
                              </a:rPr>
                              <m:t>𝜕</m:t>
                            </m:r>
                            <m:r>
                              <m:rPr>
                                <m:nor/>
                              </m:rPr>
                              <a:rPr lang="en-US" sz="2000" i="1" dirty="0">
                                <a:latin typeface="Times New Roman" panose="02020603050405020304" pitchFamily="18" charset="0"/>
                                <a:cs typeface="Times New Roman" panose="02020603050405020304" pitchFamily="18" charset="0"/>
                              </a:rPr>
                              <m:t>θ</m:t>
                            </m:r>
                          </m:den>
                        </m:f>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7" name="Rounded Rectangle 6">
                  <a:extLst>
                    <a:ext uri="{FF2B5EF4-FFF2-40B4-BE49-F238E27FC236}">
                      <a16:creationId xmlns:a16="http://schemas.microsoft.com/office/drawing/2014/main" id="{9A0F9D36-4CE5-137B-75C2-0CA7148BADA1}"/>
                    </a:ext>
                  </a:extLst>
                </p:cNvPr>
                <p:cNvSpPr>
                  <a:spLocks noRot="1" noChangeAspect="1" noMove="1" noResize="1" noEditPoints="1" noAdjustHandles="1" noChangeArrowheads="1" noChangeShapeType="1" noTextEdit="1"/>
                </p:cNvSpPr>
                <p:nvPr/>
              </p:nvSpPr>
              <p:spPr>
                <a:xfrm>
                  <a:off x="9463548" y="3154512"/>
                  <a:ext cx="2639962" cy="1845410"/>
                </a:xfrm>
                <a:prstGeom prst="roundRect">
                  <a:avLst/>
                </a:prstGeom>
                <a:blipFill>
                  <a:blip r:embed="rId4"/>
                  <a:stretch>
                    <a:fillRect/>
                  </a:stretch>
                </a:blipFill>
                <a:ln>
                  <a:solidFill>
                    <a:srgbClr val="6928C4"/>
                  </a:solidFill>
                </a:ln>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FB80D8E6-0908-93E3-CF8D-0B262411C368}"/>
                </a:ext>
              </a:extLst>
            </p:cNvPr>
            <p:cNvSpPr/>
            <p:nvPr/>
          </p:nvSpPr>
          <p:spPr>
            <a:xfrm>
              <a:off x="6736451" y="3429000"/>
              <a:ext cx="2235484" cy="1242035"/>
            </a:xfrm>
            <a:prstGeom prst="roundRect">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Update:</a:t>
              </a:r>
              <a:br>
                <a:rPr lang="en-US" sz="2000" dirty="0">
                  <a:latin typeface="Times New Roman" panose="02020603050405020304" pitchFamily="18" charset="0"/>
                  <a:cs typeface="Times New Roman" panose="02020603050405020304" pitchFamily="18" charset="0"/>
                </a:rPr>
              </a:br>
              <a:r>
                <a:rPr lang="en-US" sz="2000" i="1" dirty="0" err="1">
                  <a:latin typeface="Times New Roman" panose="02020603050405020304" pitchFamily="18" charset="0"/>
                  <a:cs typeface="Times New Roman" panose="02020603050405020304" pitchFamily="18" charset="0"/>
                </a:rPr>
                <a:t>θ</a:t>
              </a:r>
              <a:endParaRPr lang="en-US" sz="2000" i="1" dirty="0">
                <a:latin typeface="Times New Roman" panose="02020603050405020304" pitchFamily="18" charset="0"/>
                <a:cs typeface="Times New Roman" panose="02020603050405020304" pitchFamily="18" charset="0"/>
              </a:endParaRPr>
            </a:p>
          </p:txBody>
        </p:sp>
        <p:sp>
          <p:nvSpPr>
            <p:cNvPr id="10" name="Right Arrow 9">
              <a:extLst>
                <a:ext uri="{FF2B5EF4-FFF2-40B4-BE49-F238E27FC236}">
                  <a16:creationId xmlns:a16="http://schemas.microsoft.com/office/drawing/2014/main" id="{901D8DEB-9D9F-20BD-6E04-767D5E3EA1D3}"/>
                </a:ext>
              </a:extLst>
            </p:cNvPr>
            <p:cNvSpPr/>
            <p:nvPr/>
          </p:nvSpPr>
          <p:spPr>
            <a:xfrm>
              <a:off x="6395759" y="1783971"/>
              <a:ext cx="478344" cy="247697"/>
            </a:xfrm>
            <a:prstGeom prst="rightArrow">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CA7C036E-EEEB-FD43-0672-58A2D50979C2}"/>
                </a:ext>
              </a:extLst>
            </p:cNvPr>
            <p:cNvSpPr/>
            <p:nvPr/>
          </p:nvSpPr>
          <p:spPr>
            <a:xfrm>
              <a:off x="9109587" y="1877170"/>
              <a:ext cx="478344" cy="203453"/>
            </a:xfrm>
            <a:prstGeom prst="rightArrow">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73B5036-CEFF-B3C3-98B2-FAB01E852AB4}"/>
                </a:ext>
              </a:extLst>
            </p:cNvPr>
            <p:cNvSpPr/>
            <p:nvPr/>
          </p:nvSpPr>
          <p:spPr>
            <a:xfrm rot="5400000">
              <a:off x="10415299" y="2731084"/>
              <a:ext cx="625674" cy="221182"/>
            </a:xfrm>
            <a:prstGeom prst="rightArrow">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CF478AD-3044-3CCE-2712-A599B9D175BE}"/>
                </a:ext>
              </a:extLst>
            </p:cNvPr>
            <p:cNvSpPr/>
            <p:nvPr/>
          </p:nvSpPr>
          <p:spPr>
            <a:xfrm rot="10800000">
              <a:off x="8970217" y="3961892"/>
              <a:ext cx="478344" cy="203453"/>
            </a:xfrm>
            <a:prstGeom prst="rightArrow">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F52B2DD-B9A1-3138-3623-973BBEF231B1}"/>
                </a:ext>
              </a:extLst>
            </p:cNvPr>
            <p:cNvSpPr/>
            <p:nvPr/>
          </p:nvSpPr>
          <p:spPr>
            <a:xfrm rot="16200000">
              <a:off x="7452619" y="2868327"/>
              <a:ext cx="900162" cy="221181"/>
            </a:xfrm>
            <a:prstGeom prst="rightArrow">
              <a:avLst/>
            </a:prstGeom>
            <a:solidFill>
              <a:srgbClr val="6928C4"/>
            </a:solidFill>
            <a:ln>
              <a:solidFill>
                <a:srgbClr val="6928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186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47628-9E9F-68CB-4E03-BF6519D30F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6D035-944D-ABF8-E461-A1D693548B34}"/>
              </a:ext>
            </a:extLst>
          </p:cNvPr>
          <p:cNvSpPr txBox="1"/>
          <p:nvPr/>
        </p:nvSpPr>
        <p:spPr>
          <a:xfrm>
            <a:off x="839788" y="188912"/>
            <a:ext cx="6172200" cy="5349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latin typeface="Times New Roman" panose="02020603050405020304" pitchFamily="18" charset="0"/>
                <a:ea typeface="+mj-ea"/>
                <a:cs typeface="Times New Roman" panose="02020603050405020304" pitchFamily="18" charset="0"/>
              </a:rPr>
              <a:t>Variational Circuit as classifier</a:t>
            </a:r>
          </a:p>
        </p:txBody>
      </p:sp>
      <p:pic>
        <p:nvPicPr>
          <p:cNvPr id="4" name="Picture 3" descr="A screenshot of a computer&#10;&#10;AI-generated content may be incorrect.">
            <a:extLst>
              <a:ext uri="{FF2B5EF4-FFF2-40B4-BE49-F238E27FC236}">
                <a16:creationId xmlns:a16="http://schemas.microsoft.com/office/drawing/2014/main" id="{C966EFD1-A65B-5A78-8E61-40ACC791F30E}"/>
              </a:ext>
            </a:extLst>
          </p:cNvPr>
          <p:cNvPicPr>
            <a:picLocks noChangeAspect="1"/>
          </p:cNvPicPr>
          <p:nvPr/>
        </p:nvPicPr>
        <p:blipFill>
          <a:blip r:embed="rId3"/>
          <a:stretch>
            <a:fillRect/>
          </a:stretch>
        </p:blipFill>
        <p:spPr>
          <a:xfrm>
            <a:off x="5183187" y="1602199"/>
            <a:ext cx="6893847" cy="3602038"/>
          </a:xfrm>
          <a:prstGeom prst="rect">
            <a:avLst/>
          </a:prstGeom>
          <a:noFill/>
        </p:spPr>
      </p:pic>
      <p:sp>
        <p:nvSpPr>
          <p:cNvPr id="3" name="TextBox 2">
            <a:extLst>
              <a:ext uri="{FF2B5EF4-FFF2-40B4-BE49-F238E27FC236}">
                <a16:creationId xmlns:a16="http://schemas.microsoft.com/office/drawing/2014/main" id="{85626D45-586B-0E55-B4EF-96732006ED9C}"/>
              </a:ext>
            </a:extLst>
          </p:cNvPr>
          <p:cNvSpPr txBox="1"/>
          <p:nvPr/>
        </p:nvSpPr>
        <p:spPr>
          <a:xfrm>
            <a:off x="371751" y="1303701"/>
            <a:ext cx="4594531" cy="3900536"/>
          </a:xfrm>
          <a:prstGeom prst="rect">
            <a:avLst/>
          </a:prstGeom>
        </p:spPr>
        <p:txBody>
          <a:bodyPr vert="horz" lIns="91440" tIns="45720" rIns="91440" bIns="45720" rtlCol="0">
            <a:noAutofit/>
          </a:bodyPr>
          <a:lstStyle/>
          <a:p>
            <a:pPr algn="just">
              <a:lnSpc>
                <a:spcPct val="150000"/>
              </a:lnSpc>
              <a:spcBef>
                <a:spcPts val="1000"/>
              </a:spcBef>
            </a:pPr>
            <a:r>
              <a:rPr lang="en-US" b="1" kern="1200" dirty="0">
                <a:latin typeface="Times New Roman" panose="02020603050405020304" pitchFamily="18" charset="0"/>
                <a:cs typeface="Times New Roman" panose="02020603050405020304" pitchFamily="18" charset="0"/>
              </a:rPr>
              <a:t>Objective:</a:t>
            </a:r>
            <a:r>
              <a:rPr lang="en-US" kern="1200" dirty="0">
                <a:latin typeface="Times New Roman" panose="02020603050405020304" pitchFamily="18" charset="0"/>
                <a:cs typeface="Times New Roman" panose="02020603050405020304" pitchFamily="18" charset="0"/>
              </a:rPr>
              <a:t> Train a quantum circuit on labeled samples in order to predict labels for new data</a:t>
            </a:r>
          </a:p>
          <a:p>
            <a:pPr algn="just">
              <a:lnSpc>
                <a:spcPct val="150000"/>
              </a:lnSpc>
              <a:spcBef>
                <a:spcPts val="1000"/>
              </a:spcBef>
            </a:pPr>
            <a:r>
              <a:rPr lang="en-US" b="1" kern="1200" dirty="0">
                <a:latin typeface="Times New Roman" panose="02020603050405020304" pitchFamily="18" charset="0"/>
                <a:cs typeface="Times New Roman" panose="02020603050405020304" pitchFamily="18" charset="0"/>
              </a:rPr>
              <a:t>Step 1:</a:t>
            </a:r>
            <a:r>
              <a:rPr lang="en-US" kern="1200" dirty="0">
                <a:latin typeface="Times New Roman" panose="02020603050405020304" pitchFamily="18" charset="0"/>
                <a:cs typeface="Times New Roman" panose="02020603050405020304" pitchFamily="18" charset="0"/>
              </a:rPr>
              <a:t> Encode the classical data into a quantum state</a:t>
            </a:r>
          </a:p>
          <a:p>
            <a:pPr algn="just">
              <a:lnSpc>
                <a:spcPct val="150000"/>
              </a:lnSpc>
              <a:spcBef>
                <a:spcPts val="1000"/>
              </a:spcBef>
            </a:pPr>
            <a:r>
              <a:rPr lang="en-US" b="1" kern="1200" dirty="0">
                <a:latin typeface="Times New Roman" panose="02020603050405020304" pitchFamily="18" charset="0"/>
                <a:cs typeface="Times New Roman" panose="02020603050405020304" pitchFamily="18" charset="0"/>
              </a:rPr>
              <a:t>Step 2:</a:t>
            </a:r>
            <a:r>
              <a:rPr lang="en-US" kern="1200" dirty="0">
                <a:latin typeface="Times New Roman" panose="02020603050405020304" pitchFamily="18" charset="0"/>
                <a:cs typeface="Times New Roman" panose="02020603050405020304" pitchFamily="18" charset="0"/>
              </a:rPr>
              <a:t> Apply a parameterized model</a:t>
            </a:r>
          </a:p>
          <a:p>
            <a:pPr algn="just">
              <a:lnSpc>
                <a:spcPct val="150000"/>
              </a:lnSpc>
              <a:spcBef>
                <a:spcPts val="1000"/>
              </a:spcBef>
            </a:pPr>
            <a:r>
              <a:rPr lang="en-US" b="1" kern="1200" dirty="0">
                <a:latin typeface="Times New Roman" panose="02020603050405020304" pitchFamily="18" charset="0"/>
                <a:cs typeface="Times New Roman" panose="02020603050405020304" pitchFamily="18" charset="0"/>
              </a:rPr>
              <a:t>Step 3:</a:t>
            </a:r>
            <a:r>
              <a:rPr lang="en-US" kern="1200" dirty="0">
                <a:latin typeface="Times New Roman" panose="02020603050405020304" pitchFamily="18" charset="0"/>
                <a:cs typeface="Times New Roman" panose="02020603050405020304" pitchFamily="18" charset="0"/>
              </a:rPr>
              <a:t> Measure the circuit to extract labels</a:t>
            </a:r>
          </a:p>
          <a:p>
            <a:pPr algn="just">
              <a:lnSpc>
                <a:spcPct val="150000"/>
              </a:lnSpc>
              <a:spcBef>
                <a:spcPts val="1000"/>
              </a:spcBef>
            </a:pPr>
            <a:r>
              <a:rPr lang="en-US" b="1" kern="1200" dirty="0">
                <a:latin typeface="Times New Roman" panose="02020603050405020304" pitchFamily="18" charset="0"/>
                <a:cs typeface="Times New Roman" panose="02020603050405020304" pitchFamily="18" charset="0"/>
              </a:rPr>
              <a:t>Step 4:</a:t>
            </a:r>
            <a:r>
              <a:rPr lang="en-US" kern="1200" dirty="0">
                <a:latin typeface="Times New Roman" panose="02020603050405020304" pitchFamily="18" charset="0"/>
                <a:cs typeface="Times New Roman" panose="02020603050405020304" pitchFamily="18" charset="0"/>
              </a:rPr>
              <a:t> Use optimization techniques to update model parameters </a:t>
            </a:r>
          </a:p>
        </p:txBody>
      </p:sp>
      <p:sp>
        <p:nvSpPr>
          <p:cNvPr id="5" name="Oval 4">
            <a:extLst>
              <a:ext uri="{FF2B5EF4-FFF2-40B4-BE49-F238E27FC236}">
                <a16:creationId xmlns:a16="http://schemas.microsoft.com/office/drawing/2014/main" id="{1E2A82A5-2B01-470B-1145-4C06640E6467}"/>
              </a:ext>
            </a:extLst>
          </p:cNvPr>
          <p:cNvSpPr/>
          <p:nvPr/>
        </p:nvSpPr>
        <p:spPr>
          <a:xfrm>
            <a:off x="10352690" y="5843753"/>
            <a:ext cx="1002698" cy="1014248"/>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61505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940E-7E01-0342-AF38-1CC405ADD8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FA3323-3C5B-CB71-B128-2DB13238212F}"/>
              </a:ext>
            </a:extLst>
          </p:cNvPr>
          <p:cNvSpPr txBox="1"/>
          <p:nvPr/>
        </p:nvSpPr>
        <p:spPr>
          <a:xfrm>
            <a:off x="664234" y="181532"/>
            <a:ext cx="388920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Step 1: Encoding Data</a:t>
            </a:r>
          </a:p>
        </p:txBody>
      </p:sp>
      <p:sp>
        <p:nvSpPr>
          <p:cNvPr id="3" name="TextBox 2">
            <a:extLst>
              <a:ext uri="{FF2B5EF4-FFF2-40B4-BE49-F238E27FC236}">
                <a16:creationId xmlns:a16="http://schemas.microsoft.com/office/drawing/2014/main" id="{B2950DCD-B23A-AB10-35F0-8299D565A5EC}"/>
              </a:ext>
            </a:extLst>
          </p:cNvPr>
          <p:cNvSpPr txBox="1"/>
          <p:nvPr/>
        </p:nvSpPr>
        <p:spPr>
          <a:xfrm>
            <a:off x="664234" y="1095257"/>
            <a:ext cx="2653290" cy="2120004"/>
          </a:xfrm>
          <a:prstGeom prst="rect">
            <a:avLst/>
          </a:prstGeom>
          <a:noFill/>
        </p:spPr>
        <p:txBody>
          <a:bodyPr wrap="none" rtlCol="0">
            <a:spAutoFit/>
          </a:bodyPr>
          <a:lstStyle/>
          <a:p>
            <a:pPr>
              <a:lnSpc>
                <a:spcPct val="150000"/>
              </a:lnSpc>
            </a:pPr>
            <a:r>
              <a:rPr lang="en-US" dirty="0">
                <a:latin typeface="Times New Roman" panose="02020603050405020304" pitchFamily="18" charset="0"/>
                <a:ea typeface="Cambria Math" panose="02040503050406030204" pitchFamily="18" charset="0"/>
                <a:cs typeface="Times New Roman" panose="02020603050405020304" pitchFamily="18" charset="0"/>
              </a:rPr>
              <a:t>Types of encoding:</a:t>
            </a:r>
          </a:p>
          <a:p>
            <a:pPr marL="285750" indent="-285750">
              <a:lnSpc>
                <a:spcPct val="150000"/>
              </a:lnSpc>
              <a:buFont typeface="Arial" panose="020B0604020202020204" pitchFamily="34" charset="0"/>
              <a:buChar char="•"/>
            </a:pPr>
            <a:r>
              <a:rPr lang="en-US" dirty="0">
                <a:latin typeface="Times New Roman" panose="02020603050405020304" pitchFamily="18" charset="0"/>
                <a:ea typeface="Cambria Math" panose="02040503050406030204" pitchFamily="18" charset="0"/>
                <a:cs typeface="Times New Roman" panose="02020603050405020304" pitchFamily="18" charset="0"/>
              </a:rPr>
              <a:t>Basis Encoding</a:t>
            </a:r>
          </a:p>
          <a:p>
            <a:pPr marL="285750" indent="-285750">
              <a:lnSpc>
                <a:spcPct val="150000"/>
              </a:lnSpc>
              <a:buFont typeface="Arial" panose="020B0604020202020204" pitchFamily="34" charset="0"/>
              <a:buChar char="•"/>
            </a:pPr>
            <a:r>
              <a:rPr lang="en-US" dirty="0">
                <a:latin typeface="Times New Roman" panose="02020603050405020304" pitchFamily="18" charset="0"/>
                <a:ea typeface="Cambria Math" panose="02040503050406030204" pitchFamily="18" charset="0"/>
                <a:cs typeface="Times New Roman" panose="02020603050405020304" pitchFamily="18" charset="0"/>
              </a:rPr>
              <a:t>Amplitude Encoding</a:t>
            </a:r>
          </a:p>
          <a:p>
            <a:pPr marL="285750" indent="-285750">
              <a:lnSpc>
                <a:spcPct val="150000"/>
              </a:lnSpc>
              <a:buFont typeface="Arial" panose="020B0604020202020204" pitchFamily="34" charset="0"/>
              <a:buChar char="•"/>
            </a:pPr>
            <a:r>
              <a:rPr lang="en-US" dirty="0">
                <a:latin typeface="Times New Roman" panose="02020603050405020304" pitchFamily="18" charset="0"/>
                <a:ea typeface="Cambria Math" panose="02040503050406030204" pitchFamily="18" charset="0"/>
                <a:cs typeface="Times New Roman" panose="02020603050405020304" pitchFamily="18" charset="0"/>
              </a:rPr>
              <a:t>Angle Encoding</a:t>
            </a:r>
          </a:p>
          <a:p>
            <a:pPr marL="285750" indent="-285750">
              <a:lnSpc>
                <a:spcPct val="150000"/>
              </a:lnSpc>
              <a:buFont typeface="Arial" panose="020B0604020202020204" pitchFamily="34" charset="0"/>
              <a:buChar char="•"/>
            </a:pPr>
            <a:r>
              <a:rPr lang="en-US" dirty="0">
                <a:latin typeface="Times New Roman" panose="02020603050405020304" pitchFamily="18" charset="0"/>
                <a:ea typeface="Cambria Math" panose="02040503050406030204" pitchFamily="18" charset="0"/>
                <a:cs typeface="Times New Roman" panose="02020603050405020304" pitchFamily="18" charset="0"/>
              </a:rPr>
              <a:t>Higher Order Encoding</a:t>
            </a:r>
          </a:p>
        </p:txBody>
      </p:sp>
      <p:sp>
        <p:nvSpPr>
          <p:cNvPr id="6" name="TextBox 5">
            <a:extLst>
              <a:ext uri="{FF2B5EF4-FFF2-40B4-BE49-F238E27FC236}">
                <a16:creationId xmlns:a16="http://schemas.microsoft.com/office/drawing/2014/main" id="{AA0DB6B2-E33E-F4ED-5E5D-B112D0A53BDC}"/>
              </a:ext>
            </a:extLst>
          </p:cNvPr>
          <p:cNvSpPr txBox="1"/>
          <p:nvPr/>
        </p:nvSpPr>
        <p:spPr>
          <a:xfrm>
            <a:off x="6245399" y="1371141"/>
            <a:ext cx="4650399" cy="1704506"/>
          </a:xfrm>
          <a:prstGeom prst="rect">
            <a:avLst/>
          </a:prstGeom>
          <a:ln>
            <a:solidFill>
              <a:srgbClr val="6928C4"/>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lnSpc>
                <a:spcPct val="150000"/>
              </a:lnSpc>
            </a:pPr>
            <a:r>
              <a:rPr lang="en-US" dirty="0" err="1">
                <a:latin typeface="Times New Roman" panose="02020603050405020304" pitchFamily="18" charset="0"/>
                <a:cs typeface="Times New Roman" panose="02020603050405020304" pitchFamily="18" charset="0"/>
              </a:rPr>
              <a:t>Qiskit</a:t>
            </a:r>
            <a:r>
              <a:rPr lang="en-US" dirty="0">
                <a:latin typeface="Times New Roman" panose="02020603050405020304" pitchFamily="18" charset="0"/>
                <a:cs typeface="Times New Roman" panose="02020603050405020304" pitchFamily="18" charset="0"/>
              </a:rPr>
              <a:t> also provides feature maps, which combine encoding with entanglement, to make more efficient use of qubits to represent a feature in a quantum state.</a:t>
            </a:r>
          </a:p>
        </p:txBody>
      </p:sp>
      <p:sp>
        <p:nvSpPr>
          <p:cNvPr id="7" name="TextBox 6">
            <a:extLst>
              <a:ext uri="{FF2B5EF4-FFF2-40B4-BE49-F238E27FC236}">
                <a16:creationId xmlns:a16="http://schemas.microsoft.com/office/drawing/2014/main" id="{B818C89E-5332-44C6-2269-B58C980CB8F5}"/>
              </a:ext>
            </a:extLst>
          </p:cNvPr>
          <p:cNvSpPr txBox="1"/>
          <p:nvPr/>
        </p:nvSpPr>
        <p:spPr>
          <a:xfrm>
            <a:off x="664234" y="3500169"/>
            <a:ext cx="4612441" cy="230832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List of built-in feature maps provided by </a:t>
            </a:r>
            <a:r>
              <a:rPr lang="en-US" dirty="0" err="1">
                <a:latin typeface="Times New Roman" panose="02020603050405020304" pitchFamily="18" charset="0"/>
                <a:cs typeface="Times New Roman" panose="02020603050405020304" pitchFamily="18" charset="0"/>
              </a:rPr>
              <a:t>Qiskit</a:t>
            </a:r>
            <a:r>
              <a:rPr lang="en-US"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Z feature map</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ZZ feature map</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Pauli feature map</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87B9FFB-DFAA-36F1-35DB-89C13552A0BB}"/>
              </a:ext>
            </a:extLst>
          </p:cNvPr>
          <p:cNvSpPr txBox="1"/>
          <p:nvPr/>
        </p:nvSpPr>
        <p:spPr>
          <a:xfrm>
            <a:off x="6245399" y="4331165"/>
            <a:ext cx="3568301" cy="646331"/>
          </a:xfrm>
          <a:prstGeom prst="rect">
            <a:avLst/>
          </a:prstGeom>
          <a:noFill/>
        </p:spPr>
        <p:txBody>
          <a:bodyPr wrap="square">
            <a:spAutoFit/>
          </a:bodyPr>
          <a:lstStyle/>
          <a:p>
            <a:r>
              <a:rPr lang="en-US" dirty="0">
                <a:hlinkClick r:id="rId3"/>
              </a:rPr>
              <a:t>Details about Data Encoding in QC</a:t>
            </a:r>
            <a:endParaRPr lang="en-US" dirty="0"/>
          </a:p>
        </p:txBody>
      </p:sp>
    </p:spTree>
    <p:extLst>
      <p:ext uri="{BB962C8B-B14F-4D97-AF65-F5344CB8AC3E}">
        <p14:creationId xmlns:p14="http://schemas.microsoft.com/office/powerpoint/2010/main" val="3141892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99D97-F65A-A83C-1920-A979E9FB7F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208B1F-EFAC-29A0-41F4-74743A6B5E1D}"/>
              </a:ext>
            </a:extLst>
          </p:cNvPr>
          <p:cNvSpPr txBox="1"/>
          <p:nvPr/>
        </p:nvSpPr>
        <p:spPr>
          <a:xfrm>
            <a:off x="750498" y="116745"/>
            <a:ext cx="758233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Step 2: Applying variational circuit/ Ansatz</a:t>
            </a:r>
          </a:p>
        </p:txBody>
      </p:sp>
      <p:sp>
        <p:nvSpPr>
          <p:cNvPr id="5" name="TextBox 4">
            <a:extLst>
              <a:ext uri="{FF2B5EF4-FFF2-40B4-BE49-F238E27FC236}">
                <a16:creationId xmlns:a16="http://schemas.microsoft.com/office/drawing/2014/main" id="{912FFD18-D418-0897-670D-6B3E2BD28517}"/>
              </a:ext>
            </a:extLst>
          </p:cNvPr>
          <p:cNvSpPr txBox="1"/>
          <p:nvPr/>
        </p:nvSpPr>
        <p:spPr>
          <a:xfrm>
            <a:off x="6096000" y="1120676"/>
            <a:ext cx="4961466" cy="1477328"/>
          </a:xfrm>
          <a:prstGeom prst="rect">
            <a:avLst/>
          </a:prstGeom>
          <a:solidFill>
            <a:srgbClr val="6928C4">
              <a:alpha val="30980"/>
            </a:srgbClr>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picture shown is the variational circuit used in a QML classifier circuit, the encoded data is passed through Y rotation, and then entangled (partial/ full), and repeated multiple times/ layers (mimics neural network layers for classical counterpart)</a:t>
            </a:r>
          </a:p>
        </p:txBody>
      </p:sp>
      <p:pic>
        <p:nvPicPr>
          <p:cNvPr id="1026" name="Picture 2" descr="A representation of a quantum neural network as a circuit.">
            <a:extLst>
              <a:ext uri="{FF2B5EF4-FFF2-40B4-BE49-F238E27FC236}">
                <a16:creationId xmlns:a16="http://schemas.microsoft.com/office/drawing/2014/main" id="{153D3C9E-FDA3-843D-2BE2-5AACD9EDD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99" y="888999"/>
            <a:ext cx="4515768" cy="2627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5C0190-C7A3-488A-31FF-32CD70779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98" y="3917950"/>
            <a:ext cx="4775200" cy="1764495"/>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861D81F-8B77-C7F2-4120-437C1AD7166E}"/>
              </a:ext>
            </a:extLst>
          </p:cNvPr>
          <p:cNvCxnSpPr>
            <a:endCxn id="1028" idx="0"/>
          </p:cNvCxnSpPr>
          <p:nvPr/>
        </p:nvCxnSpPr>
        <p:spPr>
          <a:xfrm>
            <a:off x="3138098" y="3403600"/>
            <a:ext cx="0" cy="514350"/>
          </a:xfrm>
          <a:prstGeom prst="straightConnector1">
            <a:avLst/>
          </a:prstGeom>
          <a:ln w="762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EB52EB6-9D03-22AF-A135-C631261C1A34}"/>
              </a:ext>
            </a:extLst>
          </p:cNvPr>
          <p:cNvCxnSpPr>
            <a:endCxn id="5" idx="1"/>
          </p:cNvCxnSpPr>
          <p:nvPr/>
        </p:nvCxnSpPr>
        <p:spPr>
          <a:xfrm flipV="1">
            <a:off x="5525698" y="1859340"/>
            <a:ext cx="570302" cy="2058610"/>
          </a:xfrm>
          <a:prstGeom prst="straightConnector1">
            <a:avLst/>
          </a:prstGeom>
          <a:ln w="12700">
            <a:solidFill>
              <a:schemeClr val="tx1">
                <a:lumMod val="95000"/>
                <a:lumOff val="5000"/>
              </a:schemeClr>
            </a:solidFill>
            <a:tailEnd type="triangle"/>
          </a:ln>
        </p:spPr>
        <p:style>
          <a:lnRef idx="2">
            <a:schemeClr val="dk1"/>
          </a:lnRef>
          <a:fillRef idx="0">
            <a:schemeClr val="dk1"/>
          </a:fillRef>
          <a:effectRef idx="1">
            <a:schemeClr val="dk1"/>
          </a:effectRef>
          <a:fontRef idx="minor">
            <a:schemeClr val="tx1"/>
          </a:fontRef>
        </p:style>
      </p:cxnSp>
      <p:pic>
        <p:nvPicPr>
          <p:cNvPr id="1030" name="Picture 6">
            <a:extLst>
              <a:ext uri="{FF2B5EF4-FFF2-40B4-BE49-F238E27FC236}">
                <a16:creationId xmlns:a16="http://schemas.microsoft.com/office/drawing/2014/main" id="{8AF2ED34-2795-3697-C89B-30D5F9614C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47" t="-152" r="17431" b="1307"/>
          <a:stretch>
            <a:fillRect/>
          </a:stretch>
        </p:blipFill>
        <p:spPr bwMode="auto">
          <a:xfrm>
            <a:off x="6587066" y="3017160"/>
            <a:ext cx="3920067" cy="256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98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F0900-FD33-E504-856C-A3F2553582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5E8125-960B-5588-FABF-44BB13AC438D}"/>
              </a:ext>
            </a:extLst>
          </p:cNvPr>
          <p:cNvSpPr txBox="1"/>
          <p:nvPr/>
        </p:nvSpPr>
        <p:spPr>
          <a:xfrm>
            <a:off x="523336" y="175404"/>
            <a:ext cx="1087279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Step 3: Taking Measurements (Samplers and Estimators)</a:t>
            </a:r>
          </a:p>
        </p:txBody>
      </p:sp>
      <p:sp>
        <p:nvSpPr>
          <p:cNvPr id="5" name="TextBox 4">
            <a:extLst>
              <a:ext uri="{FF2B5EF4-FFF2-40B4-BE49-F238E27FC236}">
                <a16:creationId xmlns:a16="http://schemas.microsoft.com/office/drawing/2014/main" id="{83E5447A-E1F9-5766-300E-7B81B44CAFFA}"/>
              </a:ext>
            </a:extLst>
          </p:cNvPr>
          <p:cNvSpPr txBox="1"/>
          <p:nvPr/>
        </p:nvSpPr>
        <p:spPr>
          <a:xfrm>
            <a:off x="523336" y="1276350"/>
            <a:ext cx="7810500" cy="2120004"/>
          </a:xfrm>
          <a:prstGeom prst="rect">
            <a:avLst/>
          </a:prstGeom>
          <a:noFill/>
        </p:spPr>
        <p:txBody>
          <a:bodyPr wrap="square">
            <a:spAutoFit/>
          </a:bodyPr>
          <a:lstStyle/>
          <a:p>
            <a:pPr>
              <a:lnSpc>
                <a:spcPct val="150000"/>
              </a:lnSpc>
              <a:buNone/>
            </a:pPr>
            <a:r>
              <a:rPr lang="en-US" dirty="0">
                <a:latin typeface="Times New Roman" panose="02020603050405020304" pitchFamily="18" charset="0"/>
                <a:cs typeface="Times New Roman" panose="02020603050405020304" pitchFamily="18" charset="0"/>
              </a:rPr>
              <a:t>In QML, the final quantum state is measured using one of two primitives:</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Sampler</a:t>
            </a:r>
            <a:r>
              <a:rPr lang="en-US" dirty="0">
                <a:latin typeface="Times New Roman" panose="02020603050405020304" pitchFamily="18" charset="0"/>
                <a:cs typeface="Times New Roman" panose="02020603050405020304" pitchFamily="18" charset="0"/>
              </a:rPr>
              <a:t>: Measures the probabilities of bitstring outcomes → used for classification.</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Estimator</a:t>
            </a:r>
            <a:r>
              <a:rPr lang="en-US" dirty="0">
                <a:latin typeface="Times New Roman" panose="02020603050405020304" pitchFamily="18" charset="0"/>
                <a:cs typeface="Times New Roman" panose="02020603050405020304" pitchFamily="18" charset="0"/>
              </a:rPr>
              <a:t>: Measures expectation value of an observable (like Z) → used for regression.</a:t>
            </a:r>
          </a:p>
        </p:txBody>
      </p:sp>
      <p:sp>
        <p:nvSpPr>
          <p:cNvPr id="7" name="TextBox 6">
            <a:extLst>
              <a:ext uri="{FF2B5EF4-FFF2-40B4-BE49-F238E27FC236}">
                <a16:creationId xmlns:a16="http://schemas.microsoft.com/office/drawing/2014/main" id="{8B5ADD89-5025-CAA7-43A9-455DF80336F2}"/>
              </a:ext>
            </a:extLst>
          </p:cNvPr>
          <p:cNvSpPr txBox="1"/>
          <p:nvPr/>
        </p:nvSpPr>
        <p:spPr>
          <a:xfrm>
            <a:off x="523336" y="3776611"/>
            <a:ext cx="7287164" cy="873509"/>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These primitives let us extract classical information from a quantum circuit efficiently. They run on both simulators and hardware.</a:t>
            </a:r>
          </a:p>
        </p:txBody>
      </p:sp>
    </p:spTree>
    <p:extLst>
      <p:ext uri="{BB962C8B-B14F-4D97-AF65-F5344CB8AC3E}">
        <p14:creationId xmlns:p14="http://schemas.microsoft.com/office/powerpoint/2010/main" val="379933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BADC6-ADB7-9841-C759-5FB69F302A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B4D25C-C41E-3183-DBD3-8B23585A3161}"/>
              </a:ext>
            </a:extLst>
          </p:cNvPr>
          <p:cNvSpPr txBox="1"/>
          <p:nvPr/>
        </p:nvSpPr>
        <p:spPr>
          <a:xfrm>
            <a:off x="481830" y="175491"/>
            <a:ext cx="360387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Step 4: Optimization</a:t>
            </a:r>
          </a:p>
        </p:txBody>
      </p:sp>
      <p:sp>
        <p:nvSpPr>
          <p:cNvPr id="8" name="TextBox 7">
            <a:extLst>
              <a:ext uri="{FF2B5EF4-FFF2-40B4-BE49-F238E27FC236}">
                <a16:creationId xmlns:a16="http://schemas.microsoft.com/office/drawing/2014/main" id="{94F35107-D5AC-92C5-9039-399F35542242}"/>
              </a:ext>
            </a:extLst>
          </p:cNvPr>
          <p:cNvSpPr txBox="1"/>
          <p:nvPr/>
        </p:nvSpPr>
        <p:spPr>
          <a:xfrm>
            <a:off x="662730" y="1526796"/>
            <a:ext cx="5083552" cy="3728598"/>
          </a:xfrm>
          <a:prstGeom prst="rect">
            <a:avLst/>
          </a:prstGeom>
          <a:noFill/>
        </p:spPr>
        <p:style>
          <a:lnRef idx="1">
            <a:schemeClr val="accent5"/>
          </a:lnRef>
          <a:fillRef idx="2">
            <a:schemeClr val="accent5"/>
          </a:fillRef>
          <a:effectRef idx="1">
            <a:schemeClr val="accent5"/>
          </a:effectRef>
          <a:fontRef idx="minor">
            <a:schemeClr val="dk1"/>
          </a:fontRef>
        </p:style>
        <p:txBody>
          <a:bodyPr wrap="square">
            <a:spAutoFit/>
          </a:bodyPr>
          <a:lstStyle/>
          <a:p>
            <a:pPr>
              <a:buNone/>
            </a:pPr>
            <a:r>
              <a:rPr lang="en-US" dirty="0">
                <a:latin typeface="Times New Roman" panose="02020603050405020304" pitchFamily="18" charset="0"/>
                <a:cs typeface="Times New Roman" panose="02020603050405020304" pitchFamily="18" charset="0"/>
              </a:rPr>
              <a:t>In QML, we use: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Classical Optimizers (ii) Quantum optimizers (Quantum Annealers, QAOA, etc.)</a:t>
            </a:r>
          </a:p>
          <a:p>
            <a:pPr>
              <a:buNone/>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For this presentation we discuss and use classical optimizers with Quantum circuits.</a:t>
            </a:r>
          </a:p>
          <a:p>
            <a:pPr>
              <a:buNone/>
            </a:pPr>
            <a:r>
              <a:rPr lang="en-US" dirty="0">
                <a:latin typeface="Times New Roman" panose="02020603050405020304" pitchFamily="18" charset="0"/>
                <a:cs typeface="Times New Roman" panose="02020603050405020304" pitchFamily="18" charset="0"/>
              </a:rPr>
              <a:t>Some classical optimizers: </a:t>
            </a:r>
            <a:r>
              <a:rPr lang="en-US" b="1" dirty="0">
                <a:latin typeface="Times New Roman" panose="02020603050405020304" pitchFamily="18" charset="0"/>
                <a:cs typeface="Times New Roman" panose="02020603050405020304" pitchFamily="18" charset="0"/>
              </a:rPr>
              <a:t>COBYLA (Gradient-free), L-BFGS-B (Gradient based), SPSA, etc.</a:t>
            </a:r>
          </a:p>
          <a:p>
            <a:pPr>
              <a:buNone/>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If gradients are needed → uses </a:t>
            </a:r>
            <a:r>
              <a:rPr lang="en-US" b="1" dirty="0">
                <a:latin typeface="Times New Roman" panose="02020603050405020304" pitchFamily="18" charset="0"/>
                <a:cs typeface="Times New Roman" panose="02020603050405020304" pitchFamily="18" charset="0"/>
              </a:rPr>
              <a:t>Parameter Shift Rule</a:t>
            </a:r>
          </a:p>
          <a:p>
            <a:pPr>
              <a:buNone/>
            </a:pPr>
            <a:endParaRPr lang="en-US" dirty="0">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More about optimizers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922CAE9D-6CEE-F1E9-C136-8A8609DB4797}"/>
              </a:ext>
            </a:extLst>
          </p:cNvPr>
          <p:cNvGrpSpPr/>
          <p:nvPr/>
        </p:nvGrpSpPr>
        <p:grpSpPr>
          <a:xfrm>
            <a:off x="8246435" y="1411401"/>
            <a:ext cx="1852869" cy="3843993"/>
            <a:chOff x="7129904" y="1299411"/>
            <a:chExt cx="1852869" cy="3843993"/>
          </a:xfrm>
        </p:grpSpPr>
        <p:sp>
          <p:nvSpPr>
            <p:cNvPr id="16" name="Rectangle 15">
              <a:extLst>
                <a:ext uri="{FF2B5EF4-FFF2-40B4-BE49-F238E27FC236}">
                  <a16:creationId xmlns:a16="http://schemas.microsoft.com/office/drawing/2014/main" id="{80BF8F4D-B6C3-F77F-2529-49F028CCF0C4}"/>
                </a:ext>
              </a:extLst>
            </p:cNvPr>
            <p:cNvSpPr/>
            <p:nvPr/>
          </p:nvSpPr>
          <p:spPr>
            <a:xfrm>
              <a:off x="7175626" y="4565889"/>
              <a:ext cx="1761423" cy="577515"/>
            </a:xfrm>
            <a:prstGeom prst="rect">
              <a:avLst/>
            </a:prstGeom>
            <a:solidFill>
              <a:srgbClr val="6928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8B9172-91B8-6AD3-3F6F-ACD9E4CE2585}"/>
                </a:ext>
              </a:extLst>
            </p:cNvPr>
            <p:cNvSpPr/>
            <p:nvPr/>
          </p:nvSpPr>
          <p:spPr>
            <a:xfrm>
              <a:off x="7129904" y="3390365"/>
              <a:ext cx="1852869" cy="712661"/>
            </a:xfrm>
            <a:prstGeom prst="rect">
              <a:avLst/>
            </a:prstGeom>
            <a:solidFill>
              <a:srgbClr val="6928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B6C457-D8BB-36CF-17A1-F57FA98BA19D}"/>
                </a:ext>
              </a:extLst>
            </p:cNvPr>
            <p:cNvSpPr/>
            <p:nvPr/>
          </p:nvSpPr>
          <p:spPr>
            <a:xfrm>
              <a:off x="7175626" y="2347069"/>
              <a:ext cx="1761423" cy="577515"/>
            </a:xfrm>
            <a:prstGeom prst="rect">
              <a:avLst/>
            </a:prstGeom>
            <a:solidFill>
              <a:srgbClr val="6928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7BBB1F-6C0A-2D86-0475-7201499A2EA7}"/>
                </a:ext>
              </a:extLst>
            </p:cNvPr>
            <p:cNvSpPr/>
            <p:nvPr/>
          </p:nvSpPr>
          <p:spPr>
            <a:xfrm>
              <a:off x="7180446" y="1299411"/>
              <a:ext cx="1761423" cy="577515"/>
            </a:xfrm>
            <a:prstGeom prst="rect">
              <a:avLst/>
            </a:prstGeom>
            <a:solidFill>
              <a:srgbClr val="6928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BFBD92-ECC4-AF60-E2A7-3A31C44F8786}"/>
                </a:ext>
              </a:extLst>
            </p:cNvPr>
            <p:cNvSpPr txBox="1"/>
            <p:nvPr/>
          </p:nvSpPr>
          <p:spPr>
            <a:xfrm>
              <a:off x="7243009" y="1403502"/>
              <a:ext cx="1636295" cy="369332"/>
            </a:xfrm>
            <a:prstGeom prst="rect">
              <a:avLst/>
            </a:prstGeom>
            <a:noFill/>
            <a:ln>
              <a:solidFill>
                <a:srgbClr val="6928C4"/>
              </a:solidFill>
            </a:ln>
          </p:spPr>
          <p:txBody>
            <a:bodyPr wrap="square" rtlCol="0">
              <a:spAutoFit/>
            </a:bodyPr>
            <a:lstStyle/>
            <a:p>
              <a:r>
                <a:rPr lang="en-US" dirty="0">
                  <a:solidFill>
                    <a:schemeClr val="bg1"/>
                  </a:solidFill>
                  <a:highlight>
                    <a:srgbClr val="6928C4"/>
                  </a:highlight>
                  <a:latin typeface="Times New Roman" panose="02020603050405020304" pitchFamily="18" charset="0"/>
                  <a:cs typeface="Times New Roman" panose="02020603050405020304" pitchFamily="18" charset="0"/>
                </a:rPr>
                <a:t>Evaluate circuit </a:t>
              </a:r>
            </a:p>
          </p:txBody>
        </p:sp>
        <p:sp>
          <p:nvSpPr>
            <p:cNvPr id="10" name="TextBox 9">
              <a:extLst>
                <a:ext uri="{FF2B5EF4-FFF2-40B4-BE49-F238E27FC236}">
                  <a16:creationId xmlns:a16="http://schemas.microsoft.com/office/drawing/2014/main" id="{16B611AF-8977-0C70-007B-49F8EABA9723}"/>
                </a:ext>
              </a:extLst>
            </p:cNvPr>
            <p:cNvSpPr txBox="1"/>
            <p:nvPr/>
          </p:nvSpPr>
          <p:spPr>
            <a:xfrm>
              <a:off x="7175628" y="2503477"/>
              <a:ext cx="1636295" cy="369332"/>
            </a:xfrm>
            <a:prstGeom prst="rect">
              <a:avLst/>
            </a:prstGeom>
            <a:noFill/>
          </p:spPr>
          <p:txBody>
            <a:bodyPr wrap="square" rtlCol="0">
              <a:spAutoFit/>
            </a:bodyPr>
            <a:lstStyle/>
            <a:p>
              <a:pPr algn="ctr"/>
              <a:r>
                <a:rPr lang="en-US" dirty="0">
                  <a:solidFill>
                    <a:schemeClr val="bg1"/>
                  </a:solidFill>
                  <a:highlight>
                    <a:srgbClr val="6928C4"/>
                  </a:highlight>
                  <a:latin typeface="Times New Roman" panose="02020603050405020304" pitchFamily="18" charset="0"/>
                  <a:cs typeface="Times New Roman" panose="02020603050405020304" pitchFamily="18" charset="0"/>
                </a:rPr>
                <a:t>Compute loss</a:t>
              </a:r>
            </a:p>
          </p:txBody>
        </p:sp>
        <p:sp>
          <p:nvSpPr>
            <p:cNvPr id="11" name="TextBox 10">
              <a:extLst>
                <a:ext uri="{FF2B5EF4-FFF2-40B4-BE49-F238E27FC236}">
                  <a16:creationId xmlns:a16="http://schemas.microsoft.com/office/drawing/2014/main" id="{701A621B-BF4F-088C-D021-2E7371E7F295}"/>
                </a:ext>
              </a:extLst>
            </p:cNvPr>
            <p:cNvSpPr txBox="1"/>
            <p:nvPr/>
          </p:nvSpPr>
          <p:spPr>
            <a:xfrm>
              <a:off x="7243009" y="3431406"/>
              <a:ext cx="1636295" cy="646331"/>
            </a:xfrm>
            <a:prstGeom prst="rect">
              <a:avLst/>
            </a:prstGeom>
            <a:noFill/>
          </p:spPr>
          <p:txBody>
            <a:bodyPr wrap="square" rtlCol="0">
              <a:spAutoFit/>
            </a:bodyPr>
            <a:lstStyle/>
            <a:p>
              <a:pPr algn="ctr"/>
              <a:r>
                <a:rPr lang="en-US" dirty="0">
                  <a:solidFill>
                    <a:schemeClr val="bg1"/>
                  </a:solidFill>
                  <a:highlight>
                    <a:srgbClr val="6928C4"/>
                  </a:highlight>
                  <a:latin typeface="Times New Roman" panose="02020603050405020304" pitchFamily="18" charset="0"/>
                  <a:cs typeface="Times New Roman" panose="02020603050405020304" pitchFamily="18" charset="0"/>
                </a:rPr>
                <a:t>Update</a:t>
              </a:r>
              <a:r>
                <a:rPr lang="en-US" dirty="0">
                  <a:highlight>
                    <a:srgbClr val="6928C4"/>
                  </a:highlight>
                  <a:latin typeface="Times New Roman" panose="02020603050405020304" pitchFamily="18" charset="0"/>
                  <a:cs typeface="Times New Roman" panose="02020603050405020304" pitchFamily="18" charset="0"/>
                </a:rPr>
                <a:t> </a:t>
              </a:r>
              <a:r>
                <a:rPr lang="en-US" dirty="0">
                  <a:solidFill>
                    <a:schemeClr val="bg1"/>
                  </a:solidFill>
                  <a:highlight>
                    <a:srgbClr val="6928C4"/>
                  </a:highlight>
                  <a:latin typeface="Times New Roman" panose="02020603050405020304" pitchFamily="18" charset="0"/>
                  <a:cs typeface="Times New Roman" panose="02020603050405020304" pitchFamily="18" charset="0"/>
                </a:rPr>
                <a:t>parameters</a:t>
              </a:r>
            </a:p>
          </p:txBody>
        </p:sp>
        <p:sp>
          <p:nvSpPr>
            <p:cNvPr id="12" name="TextBox 11">
              <a:extLst>
                <a:ext uri="{FF2B5EF4-FFF2-40B4-BE49-F238E27FC236}">
                  <a16:creationId xmlns:a16="http://schemas.microsoft.com/office/drawing/2014/main" id="{C3E4F281-C118-EDED-F63D-665D06B68FCE}"/>
                </a:ext>
              </a:extLst>
            </p:cNvPr>
            <p:cNvSpPr txBox="1"/>
            <p:nvPr/>
          </p:nvSpPr>
          <p:spPr>
            <a:xfrm>
              <a:off x="7424685" y="4659598"/>
              <a:ext cx="1272938" cy="369332"/>
            </a:xfrm>
            <a:prstGeom prst="rect">
              <a:avLst/>
            </a:prstGeom>
            <a:noFill/>
          </p:spPr>
          <p:txBody>
            <a:bodyPr wrap="square" rtlCol="0">
              <a:spAutoFit/>
            </a:bodyPr>
            <a:lstStyle/>
            <a:p>
              <a:pPr algn="ctr"/>
              <a:r>
                <a:rPr lang="en-US" dirty="0">
                  <a:solidFill>
                    <a:schemeClr val="bg1"/>
                  </a:solidFill>
                  <a:highlight>
                    <a:srgbClr val="6928C4"/>
                  </a:highlight>
                  <a:latin typeface="Times New Roman" panose="02020603050405020304" pitchFamily="18" charset="0"/>
                  <a:cs typeface="Times New Roman" panose="02020603050405020304" pitchFamily="18" charset="0"/>
                </a:rPr>
                <a:t>Repeat</a:t>
              </a:r>
            </a:p>
          </p:txBody>
        </p:sp>
        <p:cxnSp>
          <p:nvCxnSpPr>
            <p:cNvPr id="18" name="Straight Arrow Connector 17">
              <a:extLst>
                <a:ext uri="{FF2B5EF4-FFF2-40B4-BE49-F238E27FC236}">
                  <a16:creationId xmlns:a16="http://schemas.microsoft.com/office/drawing/2014/main" id="{A25A9DFF-9BBF-889F-D1E3-BB3A8C036E93}"/>
                </a:ext>
              </a:extLst>
            </p:cNvPr>
            <p:cNvCxnSpPr>
              <a:stCxn id="13" idx="2"/>
              <a:endCxn id="14" idx="0"/>
            </p:cNvCxnSpPr>
            <p:nvPr/>
          </p:nvCxnSpPr>
          <p:spPr>
            <a:xfrm flipH="1">
              <a:off x="8056338" y="1876926"/>
              <a:ext cx="4820" cy="470143"/>
            </a:xfrm>
            <a:prstGeom prst="straightConnector1">
              <a:avLst/>
            </a:prstGeom>
            <a:ln w="28575">
              <a:solidFill>
                <a:srgbClr val="6928C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B7BACC5-BE6D-65FB-D7DA-BCBF6C9FBBAC}"/>
                </a:ext>
              </a:extLst>
            </p:cNvPr>
            <p:cNvCxnSpPr/>
            <p:nvPr/>
          </p:nvCxnSpPr>
          <p:spPr>
            <a:xfrm flipH="1">
              <a:off x="8056337" y="2922403"/>
              <a:ext cx="4820" cy="470143"/>
            </a:xfrm>
            <a:prstGeom prst="straightConnector1">
              <a:avLst/>
            </a:prstGeom>
            <a:ln w="28575">
              <a:solidFill>
                <a:srgbClr val="6928C4"/>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89BD79A-1612-5AA7-B65F-32781882F74A}"/>
                </a:ext>
              </a:extLst>
            </p:cNvPr>
            <p:cNvCxnSpPr/>
            <p:nvPr/>
          </p:nvCxnSpPr>
          <p:spPr>
            <a:xfrm flipH="1">
              <a:off x="8056337" y="4085363"/>
              <a:ext cx="4820" cy="470143"/>
            </a:xfrm>
            <a:prstGeom prst="straightConnector1">
              <a:avLst/>
            </a:prstGeom>
            <a:ln w="28575">
              <a:solidFill>
                <a:srgbClr val="6928C4"/>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43300136"/>
      </p:ext>
    </p:extLst>
  </p:cSld>
  <p:clrMapOvr>
    <a:masterClrMapping/>
  </p:clrMapOvr>
</p:sld>
</file>

<file path=ppt/theme/theme1.xml><?xml version="1.0" encoding="utf-8"?>
<a:theme xmlns:a="http://schemas.openxmlformats.org/drawingml/2006/main" name="ASU_presentatio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U_presentation" id="{F13432DE-3ED3-0C43-BBFC-31CE18182B29}" vid="{E94FD561-4065-144F-B3A3-850B8B33EF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ASU_presentation</Template>
  <TotalTime>1081</TotalTime>
  <Words>1006</Words>
  <Application>Microsoft Macintosh PowerPoint</Application>
  <PresentationFormat>Widescreen</PresentationFormat>
  <Paragraphs>115</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Cambria Math</vt:lpstr>
      <vt:lpstr>Times New Roman</vt:lpstr>
      <vt:lpstr>ASU_presentation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Yagnik Bandyopadhyay</dc:creator>
  <cp:lastModifiedBy>Yagnik Bandyopadhyay</cp:lastModifiedBy>
  <cp:revision>73</cp:revision>
  <dcterms:created xsi:type="dcterms:W3CDTF">2025-07-10T20:45:09Z</dcterms:created>
  <dcterms:modified xsi:type="dcterms:W3CDTF">2025-08-10T01:28:47Z</dcterms:modified>
</cp:coreProperties>
</file>